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61" r:id="rId5"/>
    <p:sldId id="259" r:id="rId6"/>
    <p:sldId id="260" r:id="rId7"/>
    <p:sldId id="262" r:id="rId8"/>
    <p:sldId id="269" r:id="rId9"/>
    <p:sldId id="270" r:id="rId10"/>
    <p:sldId id="266" r:id="rId11"/>
    <p:sldId id="268" r:id="rId12"/>
  </p:sldIdLst>
  <p:sldSz cx="18288000" cy="10287000"/>
  <p:notesSz cx="6858000" cy="9144000"/>
  <p:embeddedFontLst>
    <p:embeddedFont>
      <p:font typeface="맑은 고딕" panose="020B0503020000020004" pitchFamily="50" charset="-127"/>
      <p:regular r:id="rId13"/>
      <p:bold r:id="rId14"/>
    </p:embeddedFont>
    <p:embeddedFont>
      <p:font typeface="TT Commons Pro" panose="020B0600000101010101" charset="0"/>
      <p:regular r:id="rId15"/>
    </p:embeddedFont>
    <p:embeddedFont>
      <p:font typeface="Tlab 레트로라이프" panose="020B0600000101010101" charset="-127"/>
      <p:regular r:id="rId16"/>
    </p:embeddedFont>
    <p:embeddedFont>
      <p:font typeface="Source Han Sans KR Bold" panose="020B0600000101010101" charset="-127"/>
      <p:regular r:id="rId17"/>
    </p:embeddedFont>
    <p:embeddedFont>
      <p:font typeface="Source Han Sans KR Medium" panose="020B0600000101010101" charset="-127"/>
      <p:regular r:id="rId18"/>
    </p:embeddedFont>
    <p:embeddedFont>
      <p:font typeface="나눔스퀘어 Bold" panose="020B0600000101010101" pitchFamily="50" charset="-127"/>
      <p:bold r:id="rId19"/>
    </p:embeddedFont>
    <p:embeddedFont>
      <p:font typeface="나눔스퀘어" panose="020B0600000101010101" pitchFamily="50" charset="-127"/>
      <p:regular r:id="rId20"/>
    </p:embeddedFont>
    <p:embeddedFont>
      <p:font typeface="나눔스퀘어 ExtraBold" panose="020B0600000101010101" pitchFamily="50" charset="-127"/>
      <p:bold r:id="rId21"/>
    </p:embeddedFont>
    <p:embeddedFont>
      <p:font typeface="TT Commons Pro Bold" panose="020B0600000101010101" charset="0"/>
      <p:regular r:id="rId22"/>
    </p:embeddedFont>
    <p:embeddedFont>
      <p:font typeface="Calibri" panose="020F0502020204030204" pitchFamily="34" charset="0"/>
      <p:regular r:id="rId23"/>
      <p:bold r:id="rId24"/>
      <p:italic r:id="rId25"/>
      <p:boldItalic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>
        <p:scale>
          <a:sx n="50" d="100"/>
          <a:sy n="50" d="100"/>
        </p:scale>
        <p:origin x="946" y="2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font" Target="fonts/font14.fntdata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7245143"/>
            <a:chOff x="0" y="0"/>
            <a:chExt cx="4816593" cy="190818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1908186"/>
            </a:xfrm>
            <a:custGeom>
              <a:avLst/>
              <a:gdLst/>
              <a:ahLst/>
              <a:cxnLst/>
              <a:rect l="l" t="t" r="r" b="b"/>
              <a:pathLst>
                <a:path w="4816592" h="1908186">
                  <a:moveTo>
                    <a:pt x="0" y="0"/>
                  </a:moveTo>
                  <a:lnTo>
                    <a:pt x="4816592" y="0"/>
                  </a:lnTo>
                  <a:lnTo>
                    <a:pt x="4816592" y="1908186"/>
                  </a:lnTo>
                  <a:lnTo>
                    <a:pt x="0" y="1908186"/>
                  </a:lnTo>
                  <a:close/>
                </a:path>
              </a:pathLst>
            </a:custGeom>
            <a:solidFill>
              <a:srgbClr val="EBF0F1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14300"/>
              <a:ext cx="4816593" cy="20224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0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632163" y="1333245"/>
            <a:ext cx="8406163" cy="30008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747"/>
              </a:lnSpc>
            </a:pPr>
            <a:r>
              <a:rPr lang="en-US" sz="8899" spc="-400" dirty="0" smtClean="0">
                <a:solidFill>
                  <a:srgbClr val="20344B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Smart Trip </a:t>
            </a:r>
            <a:r>
              <a:rPr lang="en-US" sz="8899" spc="-400" dirty="0" err="1" smtClean="0">
                <a:solidFill>
                  <a:srgbClr val="20344B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ChatBot</a:t>
            </a:r>
            <a:endParaRPr lang="en-US" sz="8899" spc="-400" dirty="0">
              <a:solidFill>
                <a:srgbClr val="20344B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632163" y="4656870"/>
            <a:ext cx="5581179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1" spc="338" dirty="0" smtClean="0">
                <a:solidFill>
                  <a:srgbClr val="1195B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TT Commons Pro Bold"/>
                <a:sym typeface="TT Commons Pro Bold"/>
              </a:rPr>
              <a:t>Project </a:t>
            </a:r>
            <a:r>
              <a:rPr lang="en-US" sz="2000" b="1" spc="338" dirty="0">
                <a:solidFill>
                  <a:srgbClr val="1195B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TT Commons Pro Bold"/>
                <a:sym typeface="TT Commons Pro Bold"/>
              </a:rPr>
              <a:t>INTRODUCTION</a:t>
            </a: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3200" y="2324100"/>
            <a:ext cx="6134100" cy="61341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389862" y="2267126"/>
            <a:ext cx="2660370" cy="1358406"/>
            <a:chOff x="0" y="0"/>
            <a:chExt cx="773403" cy="39490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73403" cy="394906"/>
            </a:xfrm>
            <a:custGeom>
              <a:avLst/>
              <a:gdLst/>
              <a:ahLst/>
              <a:cxnLst/>
              <a:rect l="l" t="t" r="r" b="b"/>
              <a:pathLst>
                <a:path w="773403" h="394906">
                  <a:moveTo>
                    <a:pt x="64022" y="0"/>
                  </a:moveTo>
                  <a:lnTo>
                    <a:pt x="709381" y="0"/>
                  </a:lnTo>
                  <a:cubicBezTo>
                    <a:pt x="744739" y="0"/>
                    <a:pt x="773403" y="28664"/>
                    <a:pt x="773403" y="64022"/>
                  </a:cubicBezTo>
                  <a:lnTo>
                    <a:pt x="773403" y="330884"/>
                  </a:lnTo>
                  <a:cubicBezTo>
                    <a:pt x="773403" y="366242"/>
                    <a:pt x="744739" y="394906"/>
                    <a:pt x="709381" y="394906"/>
                  </a:cubicBezTo>
                  <a:lnTo>
                    <a:pt x="64022" y="394906"/>
                  </a:lnTo>
                  <a:cubicBezTo>
                    <a:pt x="28664" y="394906"/>
                    <a:pt x="0" y="366242"/>
                    <a:pt x="0" y="330884"/>
                  </a:cubicBezTo>
                  <a:lnTo>
                    <a:pt x="0" y="64022"/>
                  </a:lnTo>
                  <a:cubicBezTo>
                    <a:pt x="0" y="28664"/>
                    <a:pt x="28664" y="0"/>
                    <a:pt x="64022" y="0"/>
                  </a:cubicBezTo>
                  <a:close/>
                </a:path>
              </a:pathLst>
            </a:custGeom>
            <a:solidFill>
              <a:srgbClr val="EBF0F1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773403" cy="4520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389862" y="3974333"/>
            <a:ext cx="2660370" cy="1358406"/>
            <a:chOff x="0" y="0"/>
            <a:chExt cx="773403" cy="39490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773403" cy="394906"/>
            </a:xfrm>
            <a:custGeom>
              <a:avLst/>
              <a:gdLst/>
              <a:ahLst/>
              <a:cxnLst/>
              <a:rect l="l" t="t" r="r" b="b"/>
              <a:pathLst>
                <a:path w="773403" h="394906">
                  <a:moveTo>
                    <a:pt x="64022" y="0"/>
                  </a:moveTo>
                  <a:lnTo>
                    <a:pt x="709381" y="0"/>
                  </a:lnTo>
                  <a:cubicBezTo>
                    <a:pt x="744739" y="0"/>
                    <a:pt x="773403" y="28664"/>
                    <a:pt x="773403" y="64022"/>
                  </a:cubicBezTo>
                  <a:lnTo>
                    <a:pt x="773403" y="330884"/>
                  </a:lnTo>
                  <a:cubicBezTo>
                    <a:pt x="773403" y="366242"/>
                    <a:pt x="744739" y="394906"/>
                    <a:pt x="709381" y="394906"/>
                  </a:cubicBezTo>
                  <a:lnTo>
                    <a:pt x="64022" y="394906"/>
                  </a:lnTo>
                  <a:cubicBezTo>
                    <a:pt x="28664" y="394906"/>
                    <a:pt x="0" y="366242"/>
                    <a:pt x="0" y="330884"/>
                  </a:cubicBezTo>
                  <a:lnTo>
                    <a:pt x="0" y="64022"/>
                  </a:lnTo>
                  <a:cubicBezTo>
                    <a:pt x="0" y="28664"/>
                    <a:pt x="28664" y="0"/>
                    <a:pt x="64022" y="0"/>
                  </a:cubicBezTo>
                  <a:close/>
                </a:path>
              </a:pathLst>
            </a:custGeom>
            <a:solidFill>
              <a:srgbClr val="EBF0F1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773403" cy="4520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8389862" y="5685164"/>
            <a:ext cx="2660370" cy="1358406"/>
            <a:chOff x="0" y="0"/>
            <a:chExt cx="773403" cy="39490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773403" cy="394906"/>
            </a:xfrm>
            <a:custGeom>
              <a:avLst/>
              <a:gdLst/>
              <a:ahLst/>
              <a:cxnLst/>
              <a:rect l="l" t="t" r="r" b="b"/>
              <a:pathLst>
                <a:path w="773403" h="394906">
                  <a:moveTo>
                    <a:pt x="64022" y="0"/>
                  </a:moveTo>
                  <a:lnTo>
                    <a:pt x="709381" y="0"/>
                  </a:lnTo>
                  <a:cubicBezTo>
                    <a:pt x="744739" y="0"/>
                    <a:pt x="773403" y="28664"/>
                    <a:pt x="773403" y="64022"/>
                  </a:cubicBezTo>
                  <a:lnTo>
                    <a:pt x="773403" y="330884"/>
                  </a:lnTo>
                  <a:cubicBezTo>
                    <a:pt x="773403" y="366242"/>
                    <a:pt x="744739" y="394906"/>
                    <a:pt x="709381" y="394906"/>
                  </a:cubicBezTo>
                  <a:lnTo>
                    <a:pt x="64022" y="394906"/>
                  </a:lnTo>
                  <a:cubicBezTo>
                    <a:pt x="28664" y="394906"/>
                    <a:pt x="0" y="366242"/>
                    <a:pt x="0" y="330884"/>
                  </a:cubicBezTo>
                  <a:lnTo>
                    <a:pt x="0" y="64022"/>
                  </a:lnTo>
                  <a:cubicBezTo>
                    <a:pt x="0" y="28664"/>
                    <a:pt x="28664" y="0"/>
                    <a:pt x="64022" y="0"/>
                  </a:cubicBezTo>
                  <a:close/>
                </a:path>
              </a:pathLst>
            </a:custGeom>
            <a:solidFill>
              <a:srgbClr val="EBF0F1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773403" cy="4520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8389862" y="7395995"/>
            <a:ext cx="2660370" cy="1358406"/>
            <a:chOff x="0" y="0"/>
            <a:chExt cx="773403" cy="394906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773403" cy="394906"/>
            </a:xfrm>
            <a:custGeom>
              <a:avLst/>
              <a:gdLst/>
              <a:ahLst/>
              <a:cxnLst/>
              <a:rect l="l" t="t" r="r" b="b"/>
              <a:pathLst>
                <a:path w="773403" h="394906">
                  <a:moveTo>
                    <a:pt x="64022" y="0"/>
                  </a:moveTo>
                  <a:lnTo>
                    <a:pt x="709381" y="0"/>
                  </a:lnTo>
                  <a:cubicBezTo>
                    <a:pt x="744739" y="0"/>
                    <a:pt x="773403" y="28664"/>
                    <a:pt x="773403" y="64022"/>
                  </a:cubicBezTo>
                  <a:lnTo>
                    <a:pt x="773403" y="330884"/>
                  </a:lnTo>
                  <a:cubicBezTo>
                    <a:pt x="773403" y="366242"/>
                    <a:pt x="744739" y="394906"/>
                    <a:pt x="709381" y="394906"/>
                  </a:cubicBezTo>
                  <a:lnTo>
                    <a:pt x="64022" y="394906"/>
                  </a:lnTo>
                  <a:cubicBezTo>
                    <a:pt x="28664" y="394906"/>
                    <a:pt x="0" y="366242"/>
                    <a:pt x="0" y="330884"/>
                  </a:cubicBezTo>
                  <a:lnTo>
                    <a:pt x="0" y="64022"/>
                  </a:lnTo>
                  <a:cubicBezTo>
                    <a:pt x="0" y="28664"/>
                    <a:pt x="28664" y="0"/>
                    <a:pt x="64022" y="0"/>
                  </a:cubicBezTo>
                  <a:close/>
                </a:path>
              </a:pathLst>
            </a:custGeom>
            <a:solidFill>
              <a:srgbClr val="EBF0F1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57150"/>
              <a:ext cx="773403" cy="4520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0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1740575" y="2267126"/>
            <a:ext cx="4900238" cy="1358406"/>
            <a:chOff x="0" y="0"/>
            <a:chExt cx="1424561" cy="394906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424561" cy="394906"/>
            </a:xfrm>
            <a:custGeom>
              <a:avLst/>
              <a:gdLst/>
              <a:ahLst/>
              <a:cxnLst/>
              <a:rect l="l" t="t" r="r" b="b"/>
              <a:pathLst>
                <a:path w="1424561" h="394906">
                  <a:moveTo>
                    <a:pt x="34758" y="0"/>
                  </a:moveTo>
                  <a:lnTo>
                    <a:pt x="1389803" y="0"/>
                  </a:lnTo>
                  <a:cubicBezTo>
                    <a:pt x="1408999" y="0"/>
                    <a:pt x="1424561" y="15562"/>
                    <a:pt x="1424561" y="34758"/>
                  </a:cubicBezTo>
                  <a:lnTo>
                    <a:pt x="1424561" y="360148"/>
                  </a:lnTo>
                  <a:cubicBezTo>
                    <a:pt x="1424561" y="379344"/>
                    <a:pt x="1408999" y="394906"/>
                    <a:pt x="1389803" y="394906"/>
                  </a:cubicBezTo>
                  <a:lnTo>
                    <a:pt x="34758" y="394906"/>
                  </a:lnTo>
                  <a:cubicBezTo>
                    <a:pt x="15562" y="394906"/>
                    <a:pt x="0" y="379344"/>
                    <a:pt x="0" y="360148"/>
                  </a:cubicBezTo>
                  <a:lnTo>
                    <a:pt x="0" y="34758"/>
                  </a:lnTo>
                  <a:cubicBezTo>
                    <a:pt x="0" y="15562"/>
                    <a:pt x="15562" y="0"/>
                    <a:pt x="34758" y="0"/>
                  </a:cubicBezTo>
                  <a:close/>
                </a:path>
              </a:pathLst>
            </a:custGeom>
            <a:solidFill>
              <a:srgbClr val="FFFFFF"/>
            </a:solidFill>
            <a:ln w="28575" cap="rnd">
              <a:solidFill>
                <a:srgbClr val="68BBCD"/>
              </a:solidFill>
              <a:prstDash val="solid"/>
              <a:round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-57150"/>
              <a:ext cx="1424561" cy="4520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0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1740575" y="3974333"/>
            <a:ext cx="4900238" cy="1358406"/>
            <a:chOff x="0" y="0"/>
            <a:chExt cx="1424561" cy="394906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424561" cy="394906"/>
            </a:xfrm>
            <a:custGeom>
              <a:avLst/>
              <a:gdLst/>
              <a:ahLst/>
              <a:cxnLst/>
              <a:rect l="l" t="t" r="r" b="b"/>
              <a:pathLst>
                <a:path w="1424561" h="394906">
                  <a:moveTo>
                    <a:pt x="34758" y="0"/>
                  </a:moveTo>
                  <a:lnTo>
                    <a:pt x="1389803" y="0"/>
                  </a:lnTo>
                  <a:cubicBezTo>
                    <a:pt x="1408999" y="0"/>
                    <a:pt x="1424561" y="15562"/>
                    <a:pt x="1424561" y="34758"/>
                  </a:cubicBezTo>
                  <a:lnTo>
                    <a:pt x="1424561" y="360148"/>
                  </a:lnTo>
                  <a:cubicBezTo>
                    <a:pt x="1424561" y="379344"/>
                    <a:pt x="1408999" y="394906"/>
                    <a:pt x="1389803" y="394906"/>
                  </a:cubicBezTo>
                  <a:lnTo>
                    <a:pt x="34758" y="394906"/>
                  </a:lnTo>
                  <a:cubicBezTo>
                    <a:pt x="15562" y="394906"/>
                    <a:pt x="0" y="379344"/>
                    <a:pt x="0" y="360148"/>
                  </a:cubicBezTo>
                  <a:lnTo>
                    <a:pt x="0" y="34758"/>
                  </a:lnTo>
                  <a:cubicBezTo>
                    <a:pt x="0" y="15562"/>
                    <a:pt x="15562" y="0"/>
                    <a:pt x="34758" y="0"/>
                  </a:cubicBezTo>
                  <a:close/>
                </a:path>
              </a:pathLst>
            </a:custGeom>
            <a:solidFill>
              <a:srgbClr val="FFFFFF"/>
            </a:solidFill>
            <a:ln w="28575" cap="rnd">
              <a:solidFill>
                <a:srgbClr val="68BBCD"/>
              </a:solidFill>
              <a:prstDash val="solid"/>
              <a:round/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0" y="-57150"/>
              <a:ext cx="1424561" cy="4520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0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1740575" y="5685164"/>
            <a:ext cx="4900238" cy="1358406"/>
            <a:chOff x="0" y="0"/>
            <a:chExt cx="1424561" cy="394906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424561" cy="394906"/>
            </a:xfrm>
            <a:custGeom>
              <a:avLst/>
              <a:gdLst/>
              <a:ahLst/>
              <a:cxnLst/>
              <a:rect l="l" t="t" r="r" b="b"/>
              <a:pathLst>
                <a:path w="1424561" h="394906">
                  <a:moveTo>
                    <a:pt x="34758" y="0"/>
                  </a:moveTo>
                  <a:lnTo>
                    <a:pt x="1389803" y="0"/>
                  </a:lnTo>
                  <a:cubicBezTo>
                    <a:pt x="1408999" y="0"/>
                    <a:pt x="1424561" y="15562"/>
                    <a:pt x="1424561" y="34758"/>
                  </a:cubicBezTo>
                  <a:lnTo>
                    <a:pt x="1424561" y="360148"/>
                  </a:lnTo>
                  <a:cubicBezTo>
                    <a:pt x="1424561" y="379344"/>
                    <a:pt x="1408999" y="394906"/>
                    <a:pt x="1389803" y="394906"/>
                  </a:cubicBezTo>
                  <a:lnTo>
                    <a:pt x="34758" y="394906"/>
                  </a:lnTo>
                  <a:cubicBezTo>
                    <a:pt x="15562" y="394906"/>
                    <a:pt x="0" y="379344"/>
                    <a:pt x="0" y="360148"/>
                  </a:cubicBezTo>
                  <a:lnTo>
                    <a:pt x="0" y="34758"/>
                  </a:lnTo>
                  <a:cubicBezTo>
                    <a:pt x="0" y="15562"/>
                    <a:pt x="15562" y="0"/>
                    <a:pt x="34758" y="0"/>
                  </a:cubicBezTo>
                  <a:close/>
                </a:path>
              </a:pathLst>
            </a:custGeom>
            <a:solidFill>
              <a:srgbClr val="FFFFFF"/>
            </a:solidFill>
            <a:ln w="28575" cap="rnd">
              <a:solidFill>
                <a:srgbClr val="68BBCD"/>
              </a:solidFill>
              <a:prstDash val="solid"/>
              <a:round/>
            </a:ln>
          </p:spPr>
        </p:sp>
        <p:sp>
          <p:nvSpPr>
            <p:cNvPr id="22" name="TextBox 22"/>
            <p:cNvSpPr txBox="1"/>
            <p:nvPr/>
          </p:nvSpPr>
          <p:spPr>
            <a:xfrm>
              <a:off x="0" y="-57150"/>
              <a:ext cx="1424561" cy="4520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0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1740575" y="7395995"/>
            <a:ext cx="4900238" cy="1358406"/>
            <a:chOff x="0" y="0"/>
            <a:chExt cx="1424561" cy="394906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424561" cy="394906"/>
            </a:xfrm>
            <a:custGeom>
              <a:avLst/>
              <a:gdLst/>
              <a:ahLst/>
              <a:cxnLst/>
              <a:rect l="l" t="t" r="r" b="b"/>
              <a:pathLst>
                <a:path w="1424561" h="394906">
                  <a:moveTo>
                    <a:pt x="34758" y="0"/>
                  </a:moveTo>
                  <a:lnTo>
                    <a:pt x="1389803" y="0"/>
                  </a:lnTo>
                  <a:cubicBezTo>
                    <a:pt x="1408999" y="0"/>
                    <a:pt x="1424561" y="15562"/>
                    <a:pt x="1424561" y="34758"/>
                  </a:cubicBezTo>
                  <a:lnTo>
                    <a:pt x="1424561" y="360148"/>
                  </a:lnTo>
                  <a:cubicBezTo>
                    <a:pt x="1424561" y="379344"/>
                    <a:pt x="1408999" y="394906"/>
                    <a:pt x="1389803" y="394906"/>
                  </a:cubicBezTo>
                  <a:lnTo>
                    <a:pt x="34758" y="394906"/>
                  </a:lnTo>
                  <a:cubicBezTo>
                    <a:pt x="15562" y="394906"/>
                    <a:pt x="0" y="379344"/>
                    <a:pt x="0" y="360148"/>
                  </a:cubicBezTo>
                  <a:lnTo>
                    <a:pt x="0" y="34758"/>
                  </a:lnTo>
                  <a:cubicBezTo>
                    <a:pt x="0" y="15562"/>
                    <a:pt x="15562" y="0"/>
                    <a:pt x="34758" y="0"/>
                  </a:cubicBezTo>
                  <a:close/>
                </a:path>
              </a:pathLst>
            </a:custGeom>
            <a:solidFill>
              <a:srgbClr val="FFFFFF"/>
            </a:solidFill>
            <a:ln w="28575" cap="rnd">
              <a:solidFill>
                <a:srgbClr val="68BBCD"/>
              </a:solidFill>
              <a:prstDash val="solid"/>
              <a:round/>
            </a:ln>
          </p:spPr>
        </p:sp>
        <p:sp>
          <p:nvSpPr>
            <p:cNvPr id="25" name="TextBox 25"/>
            <p:cNvSpPr txBox="1"/>
            <p:nvPr/>
          </p:nvSpPr>
          <p:spPr>
            <a:xfrm>
              <a:off x="0" y="-57150"/>
              <a:ext cx="1424561" cy="4520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0"/>
                </a:lnSpc>
              </a:pPr>
              <a:endParaRPr/>
            </a:p>
          </p:txBody>
        </p:sp>
      </p:grpSp>
      <p:sp>
        <p:nvSpPr>
          <p:cNvPr id="26" name="AutoShape 26"/>
          <p:cNvSpPr/>
          <p:nvPr/>
        </p:nvSpPr>
        <p:spPr>
          <a:xfrm>
            <a:off x="11050232" y="2946329"/>
            <a:ext cx="690343" cy="0"/>
          </a:xfrm>
          <a:prstGeom prst="line">
            <a:avLst/>
          </a:prstGeom>
          <a:ln w="28575" cap="rnd">
            <a:solidFill>
              <a:srgbClr val="68BBCD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27" name="AutoShape 27"/>
          <p:cNvSpPr/>
          <p:nvPr/>
        </p:nvSpPr>
        <p:spPr>
          <a:xfrm>
            <a:off x="11050232" y="4653536"/>
            <a:ext cx="690343" cy="0"/>
          </a:xfrm>
          <a:prstGeom prst="line">
            <a:avLst/>
          </a:prstGeom>
          <a:ln w="28575" cap="rnd">
            <a:solidFill>
              <a:srgbClr val="68BBCD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28" name="AutoShape 28"/>
          <p:cNvSpPr/>
          <p:nvPr/>
        </p:nvSpPr>
        <p:spPr>
          <a:xfrm>
            <a:off x="11050232" y="6364367"/>
            <a:ext cx="690343" cy="0"/>
          </a:xfrm>
          <a:prstGeom prst="line">
            <a:avLst/>
          </a:prstGeom>
          <a:ln w="28575" cap="rnd">
            <a:solidFill>
              <a:srgbClr val="68BBCD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29" name="AutoShape 29"/>
          <p:cNvSpPr/>
          <p:nvPr/>
        </p:nvSpPr>
        <p:spPr>
          <a:xfrm>
            <a:off x="11050232" y="8075198"/>
            <a:ext cx="690343" cy="0"/>
          </a:xfrm>
          <a:prstGeom prst="line">
            <a:avLst/>
          </a:prstGeom>
          <a:ln w="28575" cap="rnd">
            <a:solidFill>
              <a:srgbClr val="68BBCD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0" name="TextBox 30"/>
          <p:cNvSpPr txBox="1"/>
          <p:nvPr/>
        </p:nvSpPr>
        <p:spPr>
          <a:xfrm>
            <a:off x="1174170" y="870124"/>
            <a:ext cx="5455230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593"/>
              </a:lnSpc>
            </a:pPr>
            <a:r>
              <a:rPr lang="en-US" sz="3995" dirty="0" err="1">
                <a:solidFill>
                  <a:srgbClr val="20344B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향후</a:t>
            </a:r>
            <a:r>
              <a:rPr lang="en-US" sz="3995" dirty="0">
                <a:solidFill>
                  <a:srgbClr val="20344B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 </a:t>
            </a:r>
            <a:r>
              <a:rPr lang="en-US" sz="3995" dirty="0" err="1" smtClean="0">
                <a:solidFill>
                  <a:srgbClr val="20344B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계획</a:t>
            </a:r>
            <a:r>
              <a:rPr lang="en-US" sz="3995" dirty="0" smtClean="0">
                <a:solidFill>
                  <a:srgbClr val="20344B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 &amp; </a:t>
            </a:r>
            <a:r>
              <a:rPr lang="ko-KR" altLang="en-US" sz="3995" dirty="0" smtClean="0">
                <a:solidFill>
                  <a:srgbClr val="20344B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기대효과</a:t>
            </a:r>
            <a:endParaRPr lang="en-US" sz="3995" dirty="0">
              <a:solidFill>
                <a:srgbClr val="20344B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12188250" y="2766792"/>
            <a:ext cx="3901520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47"/>
              </a:lnSpc>
            </a:pPr>
            <a:r>
              <a:rPr lang="ko-KR" altLang="en-US" sz="1898" b="1" spc="-56" dirty="0" smtClean="0">
                <a:solidFill>
                  <a:srgbClr val="20344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Source Han Sans KR Medium"/>
                <a:sym typeface="Source Han Sans KR Medium"/>
              </a:rPr>
              <a:t>여행 데이터를 전국</a:t>
            </a:r>
            <a:r>
              <a:rPr lang="en-US" altLang="ko-KR" sz="1898" b="1" spc="-56" dirty="0" smtClean="0">
                <a:solidFill>
                  <a:srgbClr val="20344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Source Han Sans KR Medium"/>
                <a:sym typeface="Source Han Sans KR Medium"/>
              </a:rPr>
              <a:t>, </a:t>
            </a:r>
            <a:r>
              <a:rPr lang="ko-KR" altLang="en-US" sz="1898" b="1" spc="-56" dirty="0" smtClean="0">
                <a:solidFill>
                  <a:srgbClr val="20344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Source Han Sans KR Medium"/>
                <a:sym typeface="Source Han Sans KR Medium"/>
              </a:rPr>
              <a:t>해외 단위로 확장</a:t>
            </a:r>
            <a:endParaRPr lang="en-US" sz="1898" b="1" spc="-56" dirty="0">
              <a:solidFill>
                <a:srgbClr val="20344B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Source Han Sans KR Medium"/>
              <a:sym typeface="Source Han Sans KR Medium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12188250" y="4465176"/>
            <a:ext cx="3901520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47"/>
              </a:lnSpc>
            </a:pPr>
            <a:r>
              <a:rPr lang="ko-KR" altLang="en-US" sz="1898" b="1" spc="-56" dirty="0" smtClean="0">
                <a:solidFill>
                  <a:srgbClr val="20344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Source Han Sans KR Medium"/>
                <a:sym typeface="Source Han Sans KR Medium"/>
              </a:rPr>
              <a:t>사용자의 경험을 바탕으로 </a:t>
            </a:r>
            <a:r>
              <a:rPr lang="en-US" altLang="ko-KR" sz="1898" b="1" spc="-56" dirty="0" smtClean="0">
                <a:solidFill>
                  <a:srgbClr val="20344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Source Han Sans KR Medium"/>
                <a:sym typeface="Source Han Sans KR Medium"/>
              </a:rPr>
              <a:t>UI</a:t>
            </a:r>
            <a:r>
              <a:rPr lang="ko-KR" altLang="en-US" sz="1898" b="1" spc="-56" dirty="0" smtClean="0">
                <a:solidFill>
                  <a:srgbClr val="20344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Source Han Sans KR Medium"/>
                <a:sym typeface="Source Han Sans KR Medium"/>
              </a:rPr>
              <a:t>를 개선</a:t>
            </a:r>
            <a:endParaRPr lang="en-US" sz="1898" b="1" spc="-56" dirty="0">
              <a:solidFill>
                <a:srgbClr val="20344B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Source Han Sans KR Medium"/>
              <a:sym typeface="Source Han Sans KR Medium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12188250" y="5999106"/>
            <a:ext cx="3901520" cy="718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47"/>
              </a:lnSpc>
            </a:pPr>
            <a:r>
              <a:rPr lang="ko-KR" altLang="en-US" sz="1898" b="1" spc="-56" dirty="0" smtClean="0">
                <a:solidFill>
                  <a:srgbClr val="20344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Source Han Sans KR Medium"/>
                <a:sym typeface="Source Han Sans KR Medium"/>
              </a:rPr>
              <a:t>여행지 관한 숙소</a:t>
            </a:r>
            <a:r>
              <a:rPr lang="en-US" altLang="ko-KR" sz="1898" b="1" spc="-56" dirty="0" smtClean="0">
                <a:solidFill>
                  <a:srgbClr val="20344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Source Han Sans KR Medium"/>
                <a:sym typeface="Source Han Sans KR Medium"/>
              </a:rPr>
              <a:t>, </a:t>
            </a:r>
            <a:r>
              <a:rPr lang="ko-KR" altLang="en-US" sz="1898" b="1" spc="-56" dirty="0" smtClean="0">
                <a:solidFill>
                  <a:srgbClr val="20344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Source Han Sans KR Medium"/>
                <a:sym typeface="Source Han Sans KR Medium"/>
              </a:rPr>
              <a:t>교통편 등 더 다양한 정보를 제공 하여 일정을 수립</a:t>
            </a:r>
            <a:endParaRPr lang="en-US" sz="1898" b="1" spc="-56" dirty="0">
              <a:solidFill>
                <a:srgbClr val="20344B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Source Han Sans KR Medium"/>
              <a:sym typeface="Source Han Sans KR Medium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12188250" y="7709937"/>
            <a:ext cx="3901520" cy="718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47"/>
              </a:lnSpc>
            </a:pPr>
            <a:r>
              <a:rPr lang="ko-KR" altLang="en-US" sz="1898" b="1" spc="-56" dirty="0" smtClean="0">
                <a:solidFill>
                  <a:srgbClr val="20344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Source Han Sans KR Medium"/>
                <a:sym typeface="Source Han Sans KR Medium"/>
              </a:rPr>
              <a:t>정보 제공을 넘어 예약까지 </a:t>
            </a:r>
            <a:r>
              <a:rPr lang="ko-KR" altLang="en-US" sz="1898" b="1" spc="-56" dirty="0" smtClean="0">
                <a:solidFill>
                  <a:srgbClr val="20344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Source Han Sans KR Medium"/>
                <a:sym typeface="Source Han Sans KR Medium"/>
              </a:rPr>
              <a:t>돕도록 </a:t>
            </a:r>
            <a:r>
              <a:rPr lang="en-US" altLang="ko-KR" sz="1898" b="1" spc="-56" dirty="0" smtClean="0">
                <a:solidFill>
                  <a:srgbClr val="20344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Source Han Sans KR Medium"/>
                <a:sym typeface="Source Han Sans KR Medium"/>
              </a:rPr>
              <a:t>URL </a:t>
            </a:r>
            <a:r>
              <a:rPr lang="ko-KR" altLang="en-US" sz="1898" b="1" spc="-56" dirty="0" smtClean="0">
                <a:solidFill>
                  <a:srgbClr val="20344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Source Han Sans KR Medium"/>
                <a:sym typeface="Source Han Sans KR Medium"/>
              </a:rPr>
              <a:t>제공</a:t>
            </a:r>
            <a:endParaRPr lang="en-US" sz="1898" b="1" spc="-56" dirty="0">
              <a:solidFill>
                <a:srgbClr val="20344B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Source Han Sans KR Medium"/>
              <a:sym typeface="Source Han Sans KR Medium"/>
            </a:endParaRPr>
          </a:p>
        </p:txBody>
      </p:sp>
      <p:sp>
        <p:nvSpPr>
          <p:cNvPr id="35" name="TextBox 35"/>
          <p:cNvSpPr txBox="1"/>
          <p:nvPr/>
        </p:nvSpPr>
        <p:spPr>
          <a:xfrm>
            <a:off x="8651531" y="2705100"/>
            <a:ext cx="2137032" cy="493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sz="2799" b="1" dirty="0" smtClean="0">
                <a:solidFill>
                  <a:srgbClr val="1195B2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DB </a:t>
            </a:r>
            <a:r>
              <a:rPr lang="ko-KR" altLang="en-US" sz="2799" b="1" dirty="0" smtClean="0">
                <a:solidFill>
                  <a:srgbClr val="1195B2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확대</a:t>
            </a:r>
            <a:endParaRPr lang="en-US" sz="2799" b="1" dirty="0">
              <a:solidFill>
                <a:srgbClr val="1195B2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36" name="TextBox 36"/>
          <p:cNvSpPr txBox="1"/>
          <p:nvPr/>
        </p:nvSpPr>
        <p:spPr>
          <a:xfrm>
            <a:off x="8651531" y="4368738"/>
            <a:ext cx="2137032" cy="493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sz="2799" b="1" dirty="0" smtClean="0">
                <a:solidFill>
                  <a:srgbClr val="1195B2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UI/UX </a:t>
            </a:r>
            <a:r>
              <a:rPr lang="ko-KR" altLang="en-US" sz="2799" b="1" dirty="0" smtClean="0">
                <a:solidFill>
                  <a:srgbClr val="1195B2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개선</a:t>
            </a:r>
            <a:endParaRPr lang="en-US" sz="2799" b="1" dirty="0">
              <a:solidFill>
                <a:srgbClr val="1195B2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37" name="TextBox 37"/>
          <p:cNvSpPr txBox="1"/>
          <p:nvPr/>
        </p:nvSpPr>
        <p:spPr>
          <a:xfrm>
            <a:off x="8651531" y="5852626"/>
            <a:ext cx="2137032" cy="107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</a:pPr>
            <a:r>
              <a:rPr lang="ko-KR" altLang="en-US" sz="2799" b="1" dirty="0" smtClean="0">
                <a:solidFill>
                  <a:srgbClr val="1195B2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숙소</a:t>
            </a:r>
            <a:r>
              <a:rPr lang="en-US" altLang="ko-KR" sz="2799" b="1" dirty="0" smtClean="0">
                <a:solidFill>
                  <a:srgbClr val="1195B2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, </a:t>
            </a:r>
            <a:r>
              <a:rPr lang="ko-KR" altLang="en-US" sz="2799" b="1" dirty="0" smtClean="0">
                <a:solidFill>
                  <a:srgbClr val="1195B2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교통편 제공</a:t>
            </a:r>
            <a:endParaRPr lang="en-US" sz="2799" b="1" dirty="0">
              <a:solidFill>
                <a:srgbClr val="1195B2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38" name="TextBox 38"/>
          <p:cNvSpPr txBox="1"/>
          <p:nvPr/>
        </p:nvSpPr>
        <p:spPr>
          <a:xfrm>
            <a:off x="8651531" y="7536589"/>
            <a:ext cx="2137032" cy="107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</a:pPr>
            <a:r>
              <a:rPr lang="ko-KR" altLang="en-US" sz="2799" b="1" smtClean="0">
                <a:solidFill>
                  <a:srgbClr val="1195B2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예약 서비스 제공</a:t>
            </a:r>
            <a:endParaRPr lang="en-US" sz="2799" b="1" dirty="0">
              <a:solidFill>
                <a:srgbClr val="1195B2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grpSp>
        <p:nvGrpSpPr>
          <p:cNvPr id="40" name="Group 12"/>
          <p:cNvGrpSpPr/>
          <p:nvPr/>
        </p:nvGrpSpPr>
        <p:grpSpPr>
          <a:xfrm>
            <a:off x="1028701" y="2267126"/>
            <a:ext cx="6134100" cy="6487275"/>
            <a:chOff x="0" y="0"/>
            <a:chExt cx="6007788" cy="3507953"/>
          </a:xfrm>
        </p:grpSpPr>
        <p:sp>
          <p:nvSpPr>
            <p:cNvPr id="44" name="Freeform 14"/>
            <p:cNvSpPr/>
            <p:nvPr/>
          </p:nvSpPr>
          <p:spPr>
            <a:xfrm>
              <a:off x="0" y="0"/>
              <a:ext cx="6007788" cy="3507953"/>
            </a:xfrm>
            <a:custGeom>
              <a:avLst/>
              <a:gdLst/>
              <a:ahLst/>
              <a:cxnLst/>
              <a:rect l="l" t="t" r="r" b="b"/>
              <a:pathLst>
                <a:path w="1309904" h="764854">
                  <a:moveTo>
                    <a:pt x="37800" y="0"/>
                  </a:moveTo>
                  <a:lnTo>
                    <a:pt x="1272104" y="0"/>
                  </a:lnTo>
                  <a:cubicBezTo>
                    <a:pt x="1292981" y="0"/>
                    <a:pt x="1309904" y="16924"/>
                    <a:pt x="1309904" y="37800"/>
                  </a:cubicBezTo>
                  <a:lnTo>
                    <a:pt x="1309904" y="727054"/>
                  </a:lnTo>
                  <a:cubicBezTo>
                    <a:pt x="1309904" y="747931"/>
                    <a:pt x="1292981" y="764854"/>
                    <a:pt x="1272104" y="764854"/>
                  </a:cubicBezTo>
                  <a:lnTo>
                    <a:pt x="37800" y="764854"/>
                  </a:lnTo>
                  <a:cubicBezTo>
                    <a:pt x="16924" y="764854"/>
                    <a:pt x="0" y="747931"/>
                    <a:pt x="0" y="727054"/>
                  </a:cubicBezTo>
                  <a:lnTo>
                    <a:pt x="0" y="37800"/>
                  </a:lnTo>
                  <a:cubicBezTo>
                    <a:pt x="0" y="16924"/>
                    <a:pt x="16924" y="0"/>
                    <a:pt x="37800" y="0"/>
                  </a:cubicBezTo>
                  <a:close/>
                </a:path>
              </a:pathLst>
            </a:custGeom>
            <a:solidFill>
              <a:srgbClr val="FFFFFF"/>
            </a:solidFill>
            <a:ln w="28575" cap="rnd">
              <a:solidFill>
                <a:srgbClr val="68BBCD"/>
              </a:solidFill>
              <a:prstDash val="solid"/>
              <a:round/>
            </a:ln>
          </p:spPr>
        </p:sp>
        <p:sp>
          <p:nvSpPr>
            <p:cNvPr id="42" name="TextBox 16"/>
            <p:cNvSpPr txBox="1"/>
            <p:nvPr/>
          </p:nvSpPr>
          <p:spPr>
            <a:xfrm>
              <a:off x="246829" y="1071263"/>
              <a:ext cx="5514129" cy="159771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en-US" altLang="ko-KR" sz="2400" b="1" spc="-65" dirty="0" smtClean="0">
                  <a:solidFill>
                    <a:srgbClr val="20344B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Source Han Sans KR Medium"/>
                  <a:sym typeface="Source Han Sans KR Medium"/>
                </a:rPr>
                <a:t>▪ </a:t>
              </a:r>
              <a:r>
                <a:rPr lang="ko-KR" altLang="en-US" sz="2400" b="1" spc="-65" dirty="0" smtClean="0">
                  <a:solidFill>
                    <a:srgbClr val="20344B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Source Han Sans KR Medium"/>
                  <a:sym typeface="Source Han Sans KR Medium"/>
                </a:rPr>
                <a:t>여행자들의 시간과 체력 소모를 최소화</a:t>
              </a:r>
              <a:endParaRPr lang="en-US" altLang="ko-KR" sz="2400" b="1" spc="-65" dirty="0" smtClean="0">
                <a:solidFill>
                  <a:srgbClr val="20344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Source Han Sans KR Medium"/>
                <a:sym typeface="Source Han Sans KR Medium"/>
              </a:endParaRPr>
            </a:p>
            <a:p>
              <a:pPr>
                <a:lnSpc>
                  <a:spcPct val="200000"/>
                </a:lnSpc>
              </a:pPr>
              <a:r>
                <a:rPr lang="en-US" altLang="ko-KR" sz="2400" b="1" spc="-65" dirty="0" smtClean="0">
                  <a:solidFill>
                    <a:srgbClr val="20344B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Source Han Sans KR Medium"/>
                  <a:sym typeface="Source Han Sans KR Medium"/>
                </a:rPr>
                <a:t>▪ </a:t>
              </a:r>
              <a:r>
                <a:rPr lang="ko-KR" altLang="en-US" sz="2400" b="1" spc="-65" dirty="0" smtClean="0">
                  <a:solidFill>
                    <a:srgbClr val="20344B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Source Han Sans KR Medium"/>
                  <a:sym typeface="Source Han Sans KR Medium"/>
                </a:rPr>
                <a:t>실패 요소를 사전에 방지</a:t>
              </a:r>
              <a:endParaRPr lang="en-US" altLang="ko-KR" sz="2400" b="1" spc="-65" dirty="0" smtClean="0">
                <a:solidFill>
                  <a:srgbClr val="20344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Source Han Sans KR Medium"/>
                <a:sym typeface="Source Han Sans KR Medium"/>
              </a:endParaRPr>
            </a:p>
            <a:p>
              <a:pPr>
                <a:lnSpc>
                  <a:spcPct val="200000"/>
                </a:lnSpc>
              </a:pPr>
              <a:r>
                <a:rPr lang="en-US" altLang="ko-KR" sz="2400" b="1" spc="-65" dirty="0" smtClean="0">
                  <a:solidFill>
                    <a:srgbClr val="20344B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Source Han Sans KR Medium"/>
                  <a:sym typeface="Source Han Sans KR Medium"/>
                </a:rPr>
                <a:t>▪ </a:t>
              </a:r>
              <a:r>
                <a:rPr lang="ko-KR" altLang="en-US" sz="2400" b="1" spc="-65" dirty="0" smtClean="0">
                  <a:solidFill>
                    <a:srgbClr val="20344B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Source Han Sans KR Medium"/>
                  <a:sym typeface="Source Han Sans KR Medium"/>
                </a:rPr>
                <a:t>관광 산업 발전에 기여</a:t>
              </a:r>
              <a:endParaRPr lang="en-US" altLang="ko-KR" sz="2400" b="1" spc="-65" dirty="0" smtClean="0">
                <a:solidFill>
                  <a:srgbClr val="20344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Source Han Sans KR Medium"/>
                <a:sym typeface="Source Han Sans KR Medium"/>
              </a:endParaRPr>
            </a:p>
            <a:p>
              <a:pPr>
                <a:lnSpc>
                  <a:spcPct val="200000"/>
                </a:lnSpc>
              </a:pPr>
              <a:r>
                <a:rPr lang="en-US" altLang="ko-KR" sz="2400" b="1" spc="-65" dirty="0" smtClean="0">
                  <a:solidFill>
                    <a:srgbClr val="20344B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Source Han Sans KR Medium"/>
                  <a:sym typeface="Source Han Sans KR Medium"/>
                </a:rPr>
                <a:t>▪ </a:t>
              </a:r>
              <a:r>
                <a:rPr lang="ko-KR" altLang="en-US" sz="2400" b="1" spc="-65" dirty="0" smtClean="0">
                  <a:solidFill>
                    <a:srgbClr val="20344B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Source Han Sans KR Medium"/>
                  <a:sym typeface="Source Han Sans KR Medium"/>
                </a:rPr>
                <a:t>정보 소외 계층이 간편하게 여행 정보 획득</a:t>
              </a:r>
              <a:endParaRPr lang="en-US" altLang="ko-KR" sz="2400" b="1" spc="-65" dirty="0" smtClean="0">
                <a:solidFill>
                  <a:srgbClr val="20344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Source Han Sans KR Medium"/>
                <a:sym typeface="Source Han Sans KR Medium"/>
              </a:endParaRPr>
            </a:p>
          </p:txBody>
        </p:sp>
        <p:sp>
          <p:nvSpPr>
            <p:cNvPr id="43" name="TextBox 17"/>
            <p:cNvSpPr txBox="1"/>
            <p:nvPr/>
          </p:nvSpPr>
          <p:spPr>
            <a:xfrm>
              <a:off x="626251" y="545333"/>
              <a:ext cx="4728000" cy="3172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899"/>
                </a:lnSpc>
              </a:pPr>
              <a:r>
                <a:rPr lang="ko-KR" altLang="en-US" sz="3200" b="1" spc="-77" dirty="0" smtClean="0">
                  <a:solidFill>
                    <a:srgbClr val="1195B2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기대효과</a:t>
              </a:r>
              <a:endParaRPr lang="en-US" sz="3200" b="1" spc="-77" dirty="0">
                <a:solidFill>
                  <a:srgbClr val="1195B2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endParaRPr>
            </a:p>
          </p:txBody>
        </p:sp>
      </p:grp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F0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910420" y="4165423"/>
            <a:ext cx="6467159" cy="15847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697"/>
              </a:lnSpc>
            </a:pPr>
            <a:r>
              <a:rPr lang="en-US" sz="9997">
                <a:solidFill>
                  <a:srgbClr val="20344B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감사합니다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6015714" y="5959802"/>
            <a:ext cx="6256572" cy="468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39"/>
              </a:lnSpc>
            </a:pPr>
            <a:r>
              <a:rPr lang="en-US" sz="2399">
                <a:solidFill>
                  <a:srgbClr val="20344B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www.reallygreatsite.com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2818803"/>
            <a:ext cx="18288000" cy="7468197"/>
            <a:chOff x="0" y="0"/>
            <a:chExt cx="4816593" cy="19669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1966933"/>
            </a:xfrm>
            <a:custGeom>
              <a:avLst/>
              <a:gdLst/>
              <a:ahLst/>
              <a:cxnLst/>
              <a:rect l="l" t="t" r="r" b="b"/>
              <a:pathLst>
                <a:path w="4816592" h="1966933">
                  <a:moveTo>
                    <a:pt x="0" y="0"/>
                  </a:moveTo>
                  <a:lnTo>
                    <a:pt x="4816592" y="0"/>
                  </a:lnTo>
                  <a:lnTo>
                    <a:pt x="4816592" y="1966933"/>
                  </a:lnTo>
                  <a:lnTo>
                    <a:pt x="0" y="1966933"/>
                  </a:lnTo>
                  <a:close/>
                </a:path>
              </a:pathLst>
            </a:custGeom>
            <a:solidFill>
              <a:srgbClr val="EBF0F1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14300"/>
              <a:ext cx="4816593" cy="20812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0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126180" y="990600"/>
            <a:ext cx="8304244" cy="9361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56"/>
              </a:lnSpc>
            </a:pPr>
            <a:r>
              <a:rPr lang="en-US" sz="5713" dirty="0" smtClean="0">
                <a:solidFill>
                  <a:srgbClr val="20344B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Contents</a:t>
            </a:r>
            <a:endParaRPr lang="en-US" sz="5713" dirty="0">
              <a:solidFill>
                <a:srgbClr val="20344B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356743" y="4128720"/>
            <a:ext cx="4346059" cy="37702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 algn="l">
              <a:lnSpc>
                <a:spcPts val="4924"/>
              </a:lnSpc>
              <a:buFont typeface="Arial"/>
              <a:buChar char="•"/>
            </a:pPr>
            <a:r>
              <a:rPr lang="ko-KR" altLang="en-US" sz="2499" b="1" spc="-74" dirty="0" smtClean="0">
                <a:solidFill>
                  <a:srgbClr val="20344B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프로젝트 개요 및 목표</a:t>
            </a:r>
            <a:endParaRPr lang="en-US" sz="2499" b="1" spc="-74" dirty="0">
              <a:solidFill>
                <a:srgbClr val="20344B"/>
              </a:solidFill>
              <a:latin typeface="Source Han Sans KR Medium"/>
              <a:ea typeface="Source Han Sans KR Medium"/>
              <a:cs typeface="Source Han Sans KR Medium"/>
              <a:sym typeface="Source Han Sans KR Medium"/>
            </a:endParaRPr>
          </a:p>
          <a:p>
            <a:pPr marL="539749" lvl="1" indent="-269875" algn="l">
              <a:lnSpc>
                <a:spcPts val="4924"/>
              </a:lnSpc>
              <a:buFont typeface="Arial"/>
              <a:buChar char="•"/>
            </a:pPr>
            <a:r>
              <a:rPr lang="ko-KR" altLang="en-US" sz="2499" b="1" spc="-74" dirty="0" smtClean="0">
                <a:solidFill>
                  <a:srgbClr val="20344B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문제 정의 및 해결방안</a:t>
            </a:r>
            <a:endParaRPr lang="en-US" sz="2499" b="1" spc="-74" dirty="0">
              <a:solidFill>
                <a:srgbClr val="20344B"/>
              </a:solidFill>
              <a:latin typeface="Source Han Sans KR Medium"/>
              <a:ea typeface="Source Han Sans KR Medium"/>
              <a:cs typeface="Source Han Sans KR Medium"/>
              <a:sym typeface="Source Han Sans KR Medium"/>
            </a:endParaRPr>
          </a:p>
          <a:p>
            <a:pPr marL="539749" lvl="1" indent="-269875" algn="l">
              <a:lnSpc>
                <a:spcPts val="4924"/>
              </a:lnSpc>
              <a:buFont typeface="Arial"/>
              <a:buChar char="•"/>
            </a:pPr>
            <a:r>
              <a:rPr lang="ko-KR" altLang="en-US" sz="2499" b="1" spc="-74" dirty="0" smtClean="0">
                <a:solidFill>
                  <a:srgbClr val="20344B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주요 기능 및 기술적 특징</a:t>
            </a:r>
            <a:endParaRPr lang="en-US" sz="2499" b="1" spc="-74" dirty="0">
              <a:solidFill>
                <a:srgbClr val="20344B"/>
              </a:solidFill>
              <a:latin typeface="Source Han Sans KR Medium"/>
              <a:ea typeface="Source Han Sans KR Medium"/>
              <a:cs typeface="Source Han Sans KR Medium"/>
              <a:sym typeface="Source Han Sans KR Medium"/>
            </a:endParaRPr>
          </a:p>
          <a:p>
            <a:pPr marL="539749" lvl="1" indent="-269875" algn="l">
              <a:lnSpc>
                <a:spcPts val="4924"/>
              </a:lnSpc>
              <a:buFont typeface="Arial"/>
              <a:buChar char="•"/>
            </a:pPr>
            <a:r>
              <a:rPr lang="en-US" sz="2499" b="1" spc="-74" dirty="0" smtClean="0">
                <a:solidFill>
                  <a:srgbClr val="20344B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API</a:t>
            </a:r>
            <a:r>
              <a:rPr lang="ko-KR" altLang="en-US" sz="2499" b="1" spc="-74" dirty="0">
                <a:solidFill>
                  <a:srgbClr val="20344B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 </a:t>
            </a:r>
            <a:r>
              <a:rPr lang="ko-KR" altLang="en-US" sz="2499" b="1" spc="-74" dirty="0" smtClean="0">
                <a:solidFill>
                  <a:srgbClr val="20344B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활용 방법</a:t>
            </a:r>
            <a:endParaRPr lang="en-US" sz="2499" b="1" spc="-74" dirty="0">
              <a:solidFill>
                <a:srgbClr val="20344B"/>
              </a:solidFill>
              <a:latin typeface="Source Han Sans KR Medium"/>
              <a:ea typeface="Source Han Sans KR Medium"/>
              <a:cs typeface="Source Han Sans KR Medium"/>
              <a:sym typeface="Source Han Sans KR Medium"/>
            </a:endParaRPr>
          </a:p>
          <a:p>
            <a:pPr marL="539749" lvl="1" indent="-269875" algn="l">
              <a:lnSpc>
                <a:spcPts val="4924"/>
              </a:lnSpc>
              <a:buFont typeface="Arial"/>
              <a:buChar char="•"/>
            </a:pPr>
            <a:r>
              <a:rPr lang="ko-KR" altLang="en-US" sz="2499" b="1" spc="-74" dirty="0" smtClean="0">
                <a:solidFill>
                  <a:srgbClr val="20344B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사용자 시나리오</a:t>
            </a:r>
            <a:endParaRPr lang="en-US" altLang="ko-KR" sz="2499" b="1" spc="-74" dirty="0" smtClean="0">
              <a:solidFill>
                <a:srgbClr val="20344B"/>
              </a:solidFill>
              <a:latin typeface="Source Han Sans KR Medium"/>
              <a:ea typeface="Source Han Sans KR Medium"/>
              <a:cs typeface="Source Han Sans KR Medium"/>
              <a:sym typeface="Source Han Sans KR Medium"/>
            </a:endParaRPr>
          </a:p>
          <a:p>
            <a:pPr marL="539749" lvl="1" indent="-269875" algn="l">
              <a:lnSpc>
                <a:spcPts val="4924"/>
              </a:lnSpc>
              <a:buFont typeface="Arial"/>
              <a:buChar char="•"/>
            </a:pPr>
            <a:r>
              <a:rPr lang="ko-KR" altLang="en-US" sz="2499" b="1" spc="-74" dirty="0" smtClean="0">
                <a:solidFill>
                  <a:srgbClr val="20344B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향후 </a:t>
            </a:r>
            <a:r>
              <a:rPr lang="ko-KR" altLang="en-US" sz="2499" b="1" spc="-74" dirty="0" smtClean="0">
                <a:solidFill>
                  <a:srgbClr val="20344B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개발 계획</a:t>
            </a:r>
            <a:endParaRPr lang="en-US" sz="2499" b="1" spc="-74" dirty="0">
              <a:solidFill>
                <a:srgbClr val="20344B"/>
              </a:solidFill>
              <a:latin typeface="Source Han Sans KR Medium"/>
              <a:ea typeface="Source Han Sans KR Medium"/>
              <a:cs typeface="Source Han Sans KR Medium"/>
              <a:sym typeface="Source Han Sans KR Medium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F0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2"/>
          <p:cNvGrpSpPr/>
          <p:nvPr/>
        </p:nvGrpSpPr>
        <p:grpSpPr>
          <a:xfrm>
            <a:off x="1028700" y="2628900"/>
            <a:ext cx="10106541" cy="5530241"/>
            <a:chOff x="0" y="0"/>
            <a:chExt cx="6007788" cy="3507953"/>
          </a:xfrm>
        </p:grpSpPr>
        <p:grpSp>
          <p:nvGrpSpPr>
            <p:cNvPr id="17" name="Group 13"/>
            <p:cNvGrpSpPr/>
            <p:nvPr/>
          </p:nvGrpSpPr>
          <p:grpSpPr>
            <a:xfrm>
              <a:off x="0" y="0"/>
              <a:ext cx="6007788" cy="3507953"/>
              <a:chOff x="0" y="0"/>
              <a:chExt cx="1309904" cy="764854"/>
            </a:xfrm>
          </p:grpSpPr>
          <p:sp>
            <p:nvSpPr>
              <p:cNvPr id="20" name="Freeform 14"/>
              <p:cNvSpPr/>
              <p:nvPr/>
            </p:nvSpPr>
            <p:spPr>
              <a:xfrm>
                <a:off x="0" y="0"/>
                <a:ext cx="1309904" cy="764854"/>
              </a:xfrm>
              <a:custGeom>
                <a:avLst/>
                <a:gdLst/>
                <a:ahLst/>
                <a:cxnLst/>
                <a:rect l="l" t="t" r="r" b="b"/>
                <a:pathLst>
                  <a:path w="1309904" h="764854">
                    <a:moveTo>
                      <a:pt x="37800" y="0"/>
                    </a:moveTo>
                    <a:lnTo>
                      <a:pt x="1272104" y="0"/>
                    </a:lnTo>
                    <a:cubicBezTo>
                      <a:pt x="1292981" y="0"/>
                      <a:pt x="1309904" y="16924"/>
                      <a:pt x="1309904" y="37800"/>
                    </a:cubicBezTo>
                    <a:lnTo>
                      <a:pt x="1309904" y="727054"/>
                    </a:lnTo>
                    <a:cubicBezTo>
                      <a:pt x="1309904" y="747931"/>
                      <a:pt x="1292981" y="764854"/>
                      <a:pt x="1272104" y="764854"/>
                    </a:cubicBezTo>
                    <a:lnTo>
                      <a:pt x="37800" y="764854"/>
                    </a:lnTo>
                    <a:cubicBezTo>
                      <a:pt x="16924" y="764854"/>
                      <a:pt x="0" y="747931"/>
                      <a:pt x="0" y="727054"/>
                    </a:cubicBezTo>
                    <a:lnTo>
                      <a:pt x="0" y="37800"/>
                    </a:lnTo>
                    <a:cubicBezTo>
                      <a:pt x="0" y="16924"/>
                      <a:pt x="16924" y="0"/>
                      <a:pt x="378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28575" cap="rnd">
                <a:solidFill>
                  <a:srgbClr val="68BBCD"/>
                </a:solidFill>
                <a:prstDash val="solid"/>
                <a:round/>
              </a:ln>
            </p:spPr>
          </p:sp>
          <p:sp>
            <p:nvSpPr>
              <p:cNvPr id="21" name="TextBox 15"/>
              <p:cNvSpPr txBox="1"/>
              <p:nvPr/>
            </p:nvSpPr>
            <p:spPr>
              <a:xfrm>
                <a:off x="0" y="-57150"/>
                <a:ext cx="1309904" cy="8220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150"/>
                  </a:lnSpc>
                </a:pPr>
                <a:endParaRPr/>
              </a:p>
            </p:txBody>
          </p:sp>
        </p:grpSp>
        <p:sp>
          <p:nvSpPr>
            <p:cNvPr id="18" name="TextBox 16"/>
            <p:cNvSpPr txBox="1"/>
            <p:nvPr/>
          </p:nvSpPr>
          <p:spPr>
            <a:xfrm>
              <a:off x="626251" y="1498395"/>
              <a:ext cx="5149085" cy="138612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2847"/>
                </a:lnSpc>
              </a:pPr>
              <a:r>
                <a:rPr lang="ko-KR" altLang="en-US" sz="2400" b="1" spc="-56" dirty="0" smtClean="0">
                  <a:solidFill>
                    <a:srgbClr val="20344B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Source Han Sans KR Medium"/>
                  <a:sym typeface="Source Han Sans KR Medium"/>
                </a:rPr>
                <a:t>여행을 </a:t>
              </a:r>
              <a:r>
                <a:rPr lang="ko-KR" altLang="en-US" sz="2400" b="1" spc="-56" dirty="0" smtClean="0">
                  <a:solidFill>
                    <a:srgbClr val="20344B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Source Han Sans KR Medium"/>
                  <a:sym typeface="Source Han Sans KR Medium"/>
                </a:rPr>
                <a:t>계획하는 과정은 시간과 에너지가 많이 소비 됩니다</a:t>
              </a:r>
              <a:r>
                <a:rPr lang="en-US" altLang="ko-KR" sz="2400" b="1" spc="-56" dirty="0" smtClean="0">
                  <a:solidFill>
                    <a:srgbClr val="20344B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Source Han Sans KR Medium"/>
                  <a:sym typeface="Source Han Sans KR Medium"/>
                </a:rPr>
                <a:t>.</a:t>
              </a:r>
            </a:p>
            <a:p>
              <a:pPr marL="342900" indent="-342900" algn="l">
                <a:lnSpc>
                  <a:spcPts val="2847"/>
                </a:lnSpc>
                <a:buFontTx/>
                <a:buChar char="-"/>
              </a:pPr>
              <a:endParaRPr lang="en-US" altLang="ko-KR" sz="2400" b="1" spc="-56" dirty="0" smtClean="0">
                <a:solidFill>
                  <a:srgbClr val="20344B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Source Han Sans KR Medium"/>
                <a:sym typeface="Source Han Sans KR Medium"/>
              </a:endParaRPr>
            </a:p>
            <a:p>
              <a:pPr algn="l">
                <a:lnSpc>
                  <a:spcPts val="2847"/>
                </a:lnSpc>
              </a:pPr>
              <a:endParaRPr lang="en-US" altLang="ko-KR" sz="2400" b="1" spc="-56" dirty="0" smtClean="0">
                <a:solidFill>
                  <a:srgbClr val="20344B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Source Han Sans KR Medium"/>
                <a:sym typeface="Source Han Sans KR Medium"/>
              </a:endParaRPr>
            </a:p>
            <a:p>
              <a:pPr algn="l">
                <a:lnSpc>
                  <a:spcPct val="150000"/>
                </a:lnSpc>
              </a:pPr>
              <a:r>
                <a:rPr lang="ko-KR" altLang="en-US" sz="2400" b="1" spc="-56" dirty="0" smtClean="0">
                  <a:solidFill>
                    <a:srgbClr val="20344B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Source Han Sans KR Medium"/>
                  <a:sym typeface="Source Han Sans KR Medium"/>
                </a:rPr>
                <a:t>본 </a:t>
              </a:r>
              <a:r>
                <a:rPr lang="ko-KR" altLang="en-US" sz="2400" b="1" spc="-56" dirty="0" smtClean="0">
                  <a:solidFill>
                    <a:srgbClr val="20344B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Source Han Sans KR Medium"/>
                  <a:sym typeface="Source Han Sans KR Medium"/>
                </a:rPr>
                <a:t>서비스는 사용자의 현재 위치</a:t>
              </a:r>
              <a:r>
                <a:rPr lang="en-US" altLang="ko-KR" sz="2400" b="1" spc="-56" dirty="0" smtClean="0">
                  <a:solidFill>
                    <a:srgbClr val="20344B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Source Han Sans KR Medium"/>
                  <a:sym typeface="Source Han Sans KR Medium"/>
                </a:rPr>
                <a:t>, </a:t>
              </a:r>
              <a:r>
                <a:rPr lang="ko-KR" altLang="en-US" sz="2400" b="1" spc="-56" dirty="0" smtClean="0">
                  <a:solidFill>
                    <a:srgbClr val="20344B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Source Han Sans KR Medium"/>
                  <a:sym typeface="Source Han Sans KR Medium"/>
                </a:rPr>
                <a:t>음식 선호도</a:t>
              </a:r>
              <a:r>
                <a:rPr lang="en-US" altLang="ko-KR" sz="2400" b="1" spc="-56" dirty="0" smtClean="0">
                  <a:solidFill>
                    <a:srgbClr val="20344B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Source Han Sans KR Medium"/>
                  <a:sym typeface="Source Han Sans KR Medium"/>
                </a:rPr>
                <a:t>, </a:t>
              </a:r>
              <a:r>
                <a:rPr lang="ko-KR" altLang="en-US" sz="2400" b="1" spc="-56" dirty="0" smtClean="0">
                  <a:solidFill>
                    <a:srgbClr val="20344B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Source Han Sans KR Medium"/>
                  <a:sym typeface="Source Han Sans KR Medium"/>
                </a:rPr>
                <a:t>가용 시간 등 개인화된 조건을 </a:t>
              </a:r>
              <a:r>
                <a:rPr lang="ko-KR" altLang="en-US" sz="2400" b="1" spc="-56" dirty="0" err="1" smtClean="0">
                  <a:solidFill>
                    <a:srgbClr val="20344B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Source Han Sans KR Medium"/>
                  <a:sym typeface="Source Han Sans KR Medium"/>
                </a:rPr>
                <a:t>입력받아</a:t>
              </a:r>
              <a:r>
                <a:rPr lang="ko-KR" altLang="en-US" sz="2400" b="1" spc="-56" dirty="0" smtClean="0">
                  <a:solidFill>
                    <a:srgbClr val="20344B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Source Han Sans KR Medium"/>
                  <a:sym typeface="Source Han Sans KR Medium"/>
                </a:rPr>
                <a:t> 최적의 여행 일정을 제안합니다</a:t>
              </a:r>
              <a:r>
                <a:rPr lang="en-US" altLang="ko-KR" sz="2400" b="1" spc="-56" dirty="0" smtClean="0">
                  <a:solidFill>
                    <a:srgbClr val="20344B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Source Han Sans KR Medium"/>
                  <a:sym typeface="Source Han Sans KR Medium"/>
                </a:rPr>
                <a:t>.</a:t>
              </a:r>
              <a:endParaRPr lang="en-US" altLang="ko-KR" sz="2400" spc="-56" dirty="0" smtClean="0">
                <a:solidFill>
                  <a:srgbClr val="20344B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Source Han Sans KR Medium"/>
                <a:sym typeface="Source Han Sans KR Medium"/>
              </a:endParaRPr>
            </a:p>
          </p:txBody>
        </p:sp>
        <p:sp>
          <p:nvSpPr>
            <p:cNvPr id="19" name="TextBox 17"/>
            <p:cNvSpPr txBox="1"/>
            <p:nvPr/>
          </p:nvSpPr>
          <p:spPr>
            <a:xfrm>
              <a:off x="626251" y="545333"/>
              <a:ext cx="4728000" cy="3172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899"/>
                </a:lnSpc>
              </a:pPr>
              <a:r>
                <a:rPr lang="en-US" sz="3200" b="1" spc="-77" dirty="0" smtClean="0">
                  <a:solidFill>
                    <a:srgbClr val="1195B2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Outline &amp; Goal</a:t>
              </a:r>
              <a:endParaRPr lang="en-US" sz="3200" b="1" spc="-77" dirty="0">
                <a:solidFill>
                  <a:srgbClr val="1195B2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endParaRPr>
            </a:p>
          </p:txBody>
        </p:sp>
      </p:grpSp>
      <p:sp>
        <p:nvSpPr>
          <p:cNvPr id="34" name="TextBox 30"/>
          <p:cNvSpPr txBox="1"/>
          <p:nvPr/>
        </p:nvSpPr>
        <p:spPr>
          <a:xfrm>
            <a:off x="1028700" y="815109"/>
            <a:ext cx="12974633" cy="692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3"/>
              </a:lnSpc>
            </a:pPr>
            <a:r>
              <a:rPr lang="ko-KR" altLang="en-US" sz="3995" dirty="0">
                <a:solidFill>
                  <a:srgbClr val="20344B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프로젝트 개요 및 목표</a:t>
            </a:r>
            <a:r>
              <a:rPr lang="en-US" altLang="ko-KR" sz="3995" dirty="0">
                <a:solidFill>
                  <a:srgbClr val="20344B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 </a:t>
            </a: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96800" y="2781028"/>
            <a:ext cx="4877481" cy="4877481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296499"/>
            <a:ext cx="1872707" cy="1872707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>
            <a:off x="7047003" y="3292208"/>
            <a:ext cx="3225096" cy="1121807"/>
            <a:chOff x="0" y="0"/>
            <a:chExt cx="937576" cy="32612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937576" cy="326123"/>
            </a:xfrm>
            <a:custGeom>
              <a:avLst/>
              <a:gdLst/>
              <a:ahLst/>
              <a:cxnLst/>
              <a:rect l="l" t="t" r="r" b="b"/>
              <a:pathLst>
                <a:path w="937576" h="326123">
                  <a:moveTo>
                    <a:pt x="52812" y="0"/>
                  </a:moveTo>
                  <a:lnTo>
                    <a:pt x="884764" y="0"/>
                  </a:lnTo>
                  <a:cubicBezTo>
                    <a:pt x="898771" y="0"/>
                    <a:pt x="912204" y="5564"/>
                    <a:pt x="922108" y="15468"/>
                  </a:cubicBezTo>
                  <a:cubicBezTo>
                    <a:pt x="932012" y="25372"/>
                    <a:pt x="937576" y="38805"/>
                    <a:pt x="937576" y="52812"/>
                  </a:cubicBezTo>
                  <a:lnTo>
                    <a:pt x="937576" y="273312"/>
                  </a:lnTo>
                  <a:cubicBezTo>
                    <a:pt x="937576" y="287318"/>
                    <a:pt x="932012" y="300751"/>
                    <a:pt x="922108" y="310655"/>
                  </a:cubicBezTo>
                  <a:cubicBezTo>
                    <a:pt x="912204" y="320559"/>
                    <a:pt x="898771" y="326123"/>
                    <a:pt x="884764" y="326123"/>
                  </a:cubicBezTo>
                  <a:lnTo>
                    <a:pt x="52812" y="326123"/>
                  </a:lnTo>
                  <a:cubicBezTo>
                    <a:pt x="38805" y="326123"/>
                    <a:pt x="25372" y="320559"/>
                    <a:pt x="15468" y="310655"/>
                  </a:cubicBezTo>
                  <a:cubicBezTo>
                    <a:pt x="5564" y="300751"/>
                    <a:pt x="0" y="287318"/>
                    <a:pt x="0" y="273312"/>
                  </a:cubicBezTo>
                  <a:lnTo>
                    <a:pt x="0" y="52812"/>
                  </a:lnTo>
                  <a:cubicBezTo>
                    <a:pt x="0" y="38805"/>
                    <a:pt x="5564" y="25372"/>
                    <a:pt x="15468" y="15468"/>
                  </a:cubicBezTo>
                  <a:cubicBezTo>
                    <a:pt x="25372" y="5564"/>
                    <a:pt x="38805" y="0"/>
                    <a:pt x="52812" y="0"/>
                  </a:cubicBezTo>
                  <a:close/>
                </a:path>
              </a:pathLst>
            </a:custGeom>
            <a:solidFill>
              <a:srgbClr val="EBF0F1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937576" cy="383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0"/>
                </a:lnSpc>
              </a:pPr>
              <a:endParaRPr/>
            </a:p>
          </p:txBody>
        </p:sp>
      </p:grpSp>
      <p:sp>
        <p:nvSpPr>
          <p:cNvPr id="8" name="AutoShape 8"/>
          <p:cNvSpPr/>
          <p:nvPr/>
        </p:nvSpPr>
        <p:spPr>
          <a:xfrm flipV="1">
            <a:off x="5902922" y="3853112"/>
            <a:ext cx="1144081" cy="1667287"/>
          </a:xfrm>
          <a:prstGeom prst="line">
            <a:avLst/>
          </a:prstGeom>
          <a:ln w="28575" cap="rnd">
            <a:solidFill>
              <a:srgbClr val="68BBCD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9" name="Group 9"/>
          <p:cNvGrpSpPr/>
          <p:nvPr/>
        </p:nvGrpSpPr>
        <p:grpSpPr>
          <a:xfrm>
            <a:off x="7047003" y="4956940"/>
            <a:ext cx="3225096" cy="1121807"/>
            <a:chOff x="0" y="0"/>
            <a:chExt cx="937576" cy="32612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937576" cy="326123"/>
            </a:xfrm>
            <a:custGeom>
              <a:avLst/>
              <a:gdLst/>
              <a:ahLst/>
              <a:cxnLst/>
              <a:rect l="l" t="t" r="r" b="b"/>
              <a:pathLst>
                <a:path w="937576" h="326123">
                  <a:moveTo>
                    <a:pt x="52812" y="0"/>
                  </a:moveTo>
                  <a:lnTo>
                    <a:pt x="884764" y="0"/>
                  </a:lnTo>
                  <a:cubicBezTo>
                    <a:pt x="898771" y="0"/>
                    <a:pt x="912204" y="5564"/>
                    <a:pt x="922108" y="15468"/>
                  </a:cubicBezTo>
                  <a:cubicBezTo>
                    <a:pt x="932012" y="25372"/>
                    <a:pt x="937576" y="38805"/>
                    <a:pt x="937576" y="52812"/>
                  </a:cubicBezTo>
                  <a:lnTo>
                    <a:pt x="937576" y="273312"/>
                  </a:lnTo>
                  <a:cubicBezTo>
                    <a:pt x="937576" y="287318"/>
                    <a:pt x="932012" y="300751"/>
                    <a:pt x="922108" y="310655"/>
                  </a:cubicBezTo>
                  <a:cubicBezTo>
                    <a:pt x="912204" y="320559"/>
                    <a:pt x="898771" y="326123"/>
                    <a:pt x="884764" y="326123"/>
                  </a:cubicBezTo>
                  <a:lnTo>
                    <a:pt x="52812" y="326123"/>
                  </a:lnTo>
                  <a:cubicBezTo>
                    <a:pt x="38805" y="326123"/>
                    <a:pt x="25372" y="320559"/>
                    <a:pt x="15468" y="310655"/>
                  </a:cubicBezTo>
                  <a:cubicBezTo>
                    <a:pt x="5564" y="300751"/>
                    <a:pt x="0" y="287318"/>
                    <a:pt x="0" y="273312"/>
                  </a:cubicBezTo>
                  <a:lnTo>
                    <a:pt x="0" y="52812"/>
                  </a:lnTo>
                  <a:cubicBezTo>
                    <a:pt x="0" y="38805"/>
                    <a:pt x="5564" y="25372"/>
                    <a:pt x="15468" y="15468"/>
                  </a:cubicBezTo>
                  <a:cubicBezTo>
                    <a:pt x="25372" y="5564"/>
                    <a:pt x="38805" y="0"/>
                    <a:pt x="52812" y="0"/>
                  </a:cubicBezTo>
                  <a:close/>
                </a:path>
              </a:pathLst>
            </a:custGeom>
            <a:solidFill>
              <a:srgbClr val="EBF0F1"/>
            </a:solidFill>
            <a:ln cap="rnd">
              <a:noFill/>
              <a:prstDash val="solid"/>
              <a:round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937576" cy="383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15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AutoShape 12"/>
          <p:cNvSpPr/>
          <p:nvPr/>
        </p:nvSpPr>
        <p:spPr>
          <a:xfrm flipV="1">
            <a:off x="5902922" y="5517844"/>
            <a:ext cx="1144081" cy="2554"/>
          </a:xfrm>
          <a:prstGeom prst="line">
            <a:avLst/>
          </a:prstGeom>
          <a:ln w="28575" cap="rnd">
            <a:solidFill>
              <a:srgbClr val="68BBCD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13" name="Group 13"/>
          <p:cNvGrpSpPr/>
          <p:nvPr/>
        </p:nvGrpSpPr>
        <p:grpSpPr>
          <a:xfrm>
            <a:off x="7047003" y="6621673"/>
            <a:ext cx="3225096" cy="1121807"/>
            <a:chOff x="0" y="0"/>
            <a:chExt cx="937576" cy="326123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937576" cy="326123"/>
            </a:xfrm>
            <a:custGeom>
              <a:avLst/>
              <a:gdLst/>
              <a:ahLst/>
              <a:cxnLst/>
              <a:rect l="l" t="t" r="r" b="b"/>
              <a:pathLst>
                <a:path w="937576" h="326123">
                  <a:moveTo>
                    <a:pt x="52812" y="0"/>
                  </a:moveTo>
                  <a:lnTo>
                    <a:pt x="884764" y="0"/>
                  </a:lnTo>
                  <a:cubicBezTo>
                    <a:pt x="898771" y="0"/>
                    <a:pt x="912204" y="5564"/>
                    <a:pt x="922108" y="15468"/>
                  </a:cubicBezTo>
                  <a:cubicBezTo>
                    <a:pt x="932012" y="25372"/>
                    <a:pt x="937576" y="38805"/>
                    <a:pt x="937576" y="52812"/>
                  </a:cubicBezTo>
                  <a:lnTo>
                    <a:pt x="937576" y="273312"/>
                  </a:lnTo>
                  <a:cubicBezTo>
                    <a:pt x="937576" y="287318"/>
                    <a:pt x="932012" y="300751"/>
                    <a:pt x="922108" y="310655"/>
                  </a:cubicBezTo>
                  <a:cubicBezTo>
                    <a:pt x="912204" y="320559"/>
                    <a:pt x="898771" y="326123"/>
                    <a:pt x="884764" y="326123"/>
                  </a:cubicBezTo>
                  <a:lnTo>
                    <a:pt x="52812" y="326123"/>
                  </a:lnTo>
                  <a:cubicBezTo>
                    <a:pt x="38805" y="326123"/>
                    <a:pt x="25372" y="320559"/>
                    <a:pt x="15468" y="310655"/>
                  </a:cubicBezTo>
                  <a:cubicBezTo>
                    <a:pt x="5564" y="300751"/>
                    <a:pt x="0" y="287318"/>
                    <a:pt x="0" y="273312"/>
                  </a:cubicBezTo>
                  <a:lnTo>
                    <a:pt x="0" y="52812"/>
                  </a:lnTo>
                  <a:cubicBezTo>
                    <a:pt x="0" y="38805"/>
                    <a:pt x="5564" y="25372"/>
                    <a:pt x="15468" y="15468"/>
                  </a:cubicBezTo>
                  <a:cubicBezTo>
                    <a:pt x="25372" y="5564"/>
                    <a:pt x="38805" y="0"/>
                    <a:pt x="52812" y="0"/>
                  </a:cubicBezTo>
                  <a:close/>
                </a:path>
              </a:pathLst>
            </a:custGeom>
            <a:solidFill>
              <a:srgbClr val="EBF0F1"/>
            </a:solidFill>
            <a:ln cap="rnd">
              <a:noFill/>
              <a:prstDash val="solid"/>
              <a:round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0" y="-57150"/>
              <a:ext cx="937576" cy="383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15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9" name="AutoShape 19"/>
          <p:cNvSpPr/>
          <p:nvPr/>
        </p:nvSpPr>
        <p:spPr>
          <a:xfrm>
            <a:off x="5902922" y="5520398"/>
            <a:ext cx="1144081" cy="1662178"/>
          </a:xfrm>
          <a:prstGeom prst="line">
            <a:avLst/>
          </a:prstGeom>
          <a:ln w="28575" cap="rnd">
            <a:solidFill>
              <a:srgbClr val="68BBCD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20" name="Group 20"/>
          <p:cNvGrpSpPr/>
          <p:nvPr/>
        </p:nvGrpSpPr>
        <p:grpSpPr>
          <a:xfrm>
            <a:off x="10962442" y="3292208"/>
            <a:ext cx="6030158" cy="1121807"/>
            <a:chOff x="0" y="0"/>
            <a:chExt cx="1753042" cy="326123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753042" cy="326123"/>
            </a:xfrm>
            <a:custGeom>
              <a:avLst/>
              <a:gdLst/>
              <a:ahLst/>
              <a:cxnLst/>
              <a:rect l="l" t="t" r="r" b="b"/>
              <a:pathLst>
                <a:path w="1753042" h="326123">
                  <a:moveTo>
                    <a:pt x="28245" y="0"/>
                  </a:moveTo>
                  <a:lnTo>
                    <a:pt x="1724797" y="0"/>
                  </a:lnTo>
                  <a:cubicBezTo>
                    <a:pt x="1740397" y="0"/>
                    <a:pt x="1753042" y="12646"/>
                    <a:pt x="1753042" y="28245"/>
                  </a:cubicBezTo>
                  <a:lnTo>
                    <a:pt x="1753042" y="297878"/>
                  </a:lnTo>
                  <a:cubicBezTo>
                    <a:pt x="1753042" y="313478"/>
                    <a:pt x="1740397" y="326123"/>
                    <a:pt x="1724797" y="326123"/>
                  </a:cubicBezTo>
                  <a:lnTo>
                    <a:pt x="28245" y="326123"/>
                  </a:lnTo>
                  <a:cubicBezTo>
                    <a:pt x="12646" y="326123"/>
                    <a:pt x="0" y="313478"/>
                    <a:pt x="0" y="297878"/>
                  </a:cubicBezTo>
                  <a:lnTo>
                    <a:pt x="0" y="28245"/>
                  </a:lnTo>
                  <a:cubicBezTo>
                    <a:pt x="0" y="12646"/>
                    <a:pt x="12646" y="0"/>
                    <a:pt x="28245" y="0"/>
                  </a:cubicBezTo>
                  <a:close/>
                </a:path>
              </a:pathLst>
            </a:custGeom>
            <a:solidFill>
              <a:srgbClr val="FFFFFF"/>
            </a:solidFill>
            <a:ln w="28575" cap="rnd">
              <a:solidFill>
                <a:srgbClr val="68BBCD"/>
              </a:solidFill>
              <a:prstDash val="solid"/>
              <a:round/>
            </a:ln>
          </p:spPr>
        </p:sp>
        <p:sp>
          <p:nvSpPr>
            <p:cNvPr id="22" name="TextBox 22"/>
            <p:cNvSpPr txBox="1"/>
            <p:nvPr/>
          </p:nvSpPr>
          <p:spPr>
            <a:xfrm>
              <a:off x="0" y="-57150"/>
              <a:ext cx="1753042" cy="383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0"/>
                </a:lnSpc>
              </a:pPr>
              <a:endParaRPr/>
            </a:p>
          </p:txBody>
        </p:sp>
      </p:grpSp>
      <p:sp>
        <p:nvSpPr>
          <p:cNvPr id="23" name="AutoShape 23"/>
          <p:cNvSpPr/>
          <p:nvPr/>
        </p:nvSpPr>
        <p:spPr>
          <a:xfrm>
            <a:off x="10272099" y="3853112"/>
            <a:ext cx="690343" cy="0"/>
          </a:xfrm>
          <a:prstGeom prst="line">
            <a:avLst/>
          </a:prstGeom>
          <a:ln w="28575" cap="rnd">
            <a:solidFill>
              <a:srgbClr val="68BBCD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24" name="Group 24"/>
          <p:cNvGrpSpPr/>
          <p:nvPr/>
        </p:nvGrpSpPr>
        <p:grpSpPr>
          <a:xfrm>
            <a:off x="10962442" y="4956940"/>
            <a:ext cx="6030158" cy="1121807"/>
            <a:chOff x="0" y="0"/>
            <a:chExt cx="1753042" cy="326123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753042" cy="326123"/>
            </a:xfrm>
            <a:custGeom>
              <a:avLst/>
              <a:gdLst/>
              <a:ahLst/>
              <a:cxnLst/>
              <a:rect l="l" t="t" r="r" b="b"/>
              <a:pathLst>
                <a:path w="1753042" h="326123">
                  <a:moveTo>
                    <a:pt x="28245" y="0"/>
                  </a:moveTo>
                  <a:lnTo>
                    <a:pt x="1724797" y="0"/>
                  </a:lnTo>
                  <a:cubicBezTo>
                    <a:pt x="1740397" y="0"/>
                    <a:pt x="1753042" y="12646"/>
                    <a:pt x="1753042" y="28245"/>
                  </a:cubicBezTo>
                  <a:lnTo>
                    <a:pt x="1753042" y="297878"/>
                  </a:lnTo>
                  <a:cubicBezTo>
                    <a:pt x="1753042" y="313478"/>
                    <a:pt x="1740397" y="326123"/>
                    <a:pt x="1724797" y="326123"/>
                  </a:cubicBezTo>
                  <a:lnTo>
                    <a:pt x="28245" y="326123"/>
                  </a:lnTo>
                  <a:cubicBezTo>
                    <a:pt x="12646" y="326123"/>
                    <a:pt x="0" y="313478"/>
                    <a:pt x="0" y="297878"/>
                  </a:cubicBezTo>
                  <a:lnTo>
                    <a:pt x="0" y="28245"/>
                  </a:lnTo>
                  <a:cubicBezTo>
                    <a:pt x="0" y="12646"/>
                    <a:pt x="12646" y="0"/>
                    <a:pt x="28245" y="0"/>
                  </a:cubicBezTo>
                  <a:close/>
                </a:path>
              </a:pathLst>
            </a:custGeom>
            <a:solidFill>
              <a:srgbClr val="FFFFFF"/>
            </a:solidFill>
            <a:ln w="28575" cap="rnd">
              <a:solidFill>
                <a:srgbClr val="68BBCD"/>
              </a:solidFill>
              <a:prstDash val="solid"/>
              <a:round/>
            </a:ln>
          </p:spPr>
        </p:sp>
        <p:sp>
          <p:nvSpPr>
            <p:cNvPr id="26" name="TextBox 26"/>
            <p:cNvSpPr txBox="1"/>
            <p:nvPr/>
          </p:nvSpPr>
          <p:spPr>
            <a:xfrm>
              <a:off x="0" y="-57150"/>
              <a:ext cx="1753042" cy="383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15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7" name="AutoShape 27"/>
          <p:cNvSpPr/>
          <p:nvPr/>
        </p:nvSpPr>
        <p:spPr>
          <a:xfrm>
            <a:off x="10272099" y="5517844"/>
            <a:ext cx="690343" cy="0"/>
          </a:xfrm>
          <a:prstGeom prst="line">
            <a:avLst/>
          </a:prstGeom>
          <a:ln w="28575" cap="rnd">
            <a:solidFill>
              <a:srgbClr val="68BBCD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28" name="Group 28"/>
          <p:cNvGrpSpPr/>
          <p:nvPr/>
        </p:nvGrpSpPr>
        <p:grpSpPr>
          <a:xfrm>
            <a:off x="10962442" y="6621673"/>
            <a:ext cx="6030158" cy="1121807"/>
            <a:chOff x="0" y="0"/>
            <a:chExt cx="1753042" cy="326123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1753042" cy="326123"/>
            </a:xfrm>
            <a:custGeom>
              <a:avLst/>
              <a:gdLst/>
              <a:ahLst/>
              <a:cxnLst/>
              <a:rect l="l" t="t" r="r" b="b"/>
              <a:pathLst>
                <a:path w="1753042" h="326123">
                  <a:moveTo>
                    <a:pt x="28245" y="0"/>
                  </a:moveTo>
                  <a:lnTo>
                    <a:pt x="1724797" y="0"/>
                  </a:lnTo>
                  <a:cubicBezTo>
                    <a:pt x="1740397" y="0"/>
                    <a:pt x="1753042" y="12646"/>
                    <a:pt x="1753042" y="28245"/>
                  </a:cubicBezTo>
                  <a:lnTo>
                    <a:pt x="1753042" y="297878"/>
                  </a:lnTo>
                  <a:cubicBezTo>
                    <a:pt x="1753042" y="313478"/>
                    <a:pt x="1740397" y="326123"/>
                    <a:pt x="1724797" y="326123"/>
                  </a:cubicBezTo>
                  <a:lnTo>
                    <a:pt x="28245" y="326123"/>
                  </a:lnTo>
                  <a:cubicBezTo>
                    <a:pt x="12646" y="326123"/>
                    <a:pt x="0" y="313478"/>
                    <a:pt x="0" y="297878"/>
                  </a:cubicBezTo>
                  <a:lnTo>
                    <a:pt x="0" y="28245"/>
                  </a:lnTo>
                  <a:cubicBezTo>
                    <a:pt x="0" y="12646"/>
                    <a:pt x="12646" y="0"/>
                    <a:pt x="28245" y="0"/>
                  </a:cubicBezTo>
                  <a:close/>
                </a:path>
              </a:pathLst>
            </a:custGeom>
            <a:solidFill>
              <a:srgbClr val="FFFFFF"/>
            </a:solidFill>
            <a:ln w="28575" cap="rnd">
              <a:solidFill>
                <a:srgbClr val="68BBCD"/>
              </a:solidFill>
              <a:prstDash val="solid"/>
              <a:round/>
            </a:ln>
          </p:spPr>
        </p:sp>
        <p:sp>
          <p:nvSpPr>
            <p:cNvPr id="30" name="TextBox 30"/>
            <p:cNvSpPr txBox="1"/>
            <p:nvPr/>
          </p:nvSpPr>
          <p:spPr>
            <a:xfrm>
              <a:off x="0" y="-57150"/>
              <a:ext cx="1753042" cy="383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15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4" name="AutoShape 34"/>
          <p:cNvSpPr/>
          <p:nvPr/>
        </p:nvSpPr>
        <p:spPr>
          <a:xfrm>
            <a:off x="10272099" y="7182576"/>
            <a:ext cx="690343" cy="0"/>
          </a:xfrm>
          <a:prstGeom prst="line">
            <a:avLst/>
          </a:prstGeom>
          <a:ln w="28575" cap="rnd">
            <a:solidFill>
              <a:srgbClr val="68BBCD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0" name="TextBox 40"/>
          <p:cNvSpPr txBox="1"/>
          <p:nvPr/>
        </p:nvSpPr>
        <p:spPr>
          <a:xfrm>
            <a:off x="11075631" y="3654360"/>
            <a:ext cx="5314661" cy="3590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847"/>
              </a:lnSpc>
            </a:pPr>
            <a:r>
              <a:rPr lang="ko-KR" altLang="en-US" sz="2000" b="1" spc="-56" dirty="0" smtClean="0">
                <a:solidFill>
                  <a:srgbClr val="20344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Source Han Sans KR Medium"/>
                <a:sym typeface="Source Han Sans KR Medium"/>
              </a:rPr>
              <a:t>본 </a:t>
            </a:r>
            <a:r>
              <a:rPr lang="en-US" altLang="ko-KR" sz="2000" b="1" spc="-56" dirty="0" err="1" smtClean="0">
                <a:solidFill>
                  <a:srgbClr val="20344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Source Han Sans KR Medium"/>
                <a:sym typeface="Source Han Sans KR Medium"/>
              </a:rPr>
              <a:t>Chatbot</a:t>
            </a:r>
            <a:r>
              <a:rPr lang="en-US" altLang="ko-KR" sz="2000" b="1" spc="-56" dirty="0" smtClean="0">
                <a:solidFill>
                  <a:srgbClr val="20344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Source Han Sans KR Medium"/>
                <a:sym typeface="Source Han Sans KR Medium"/>
              </a:rPr>
              <a:t> </a:t>
            </a:r>
            <a:r>
              <a:rPr lang="ko-KR" altLang="en-US" sz="2000" b="1" spc="-56" dirty="0" smtClean="0">
                <a:solidFill>
                  <a:srgbClr val="20344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Source Han Sans KR Medium"/>
                <a:sym typeface="Source Han Sans KR Medium"/>
              </a:rPr>
              <a:t>서비스가 여행 계획을 대신 짜드립니다</a:t>
            </a:r>
            <a:r>
              <a:rPr lang="en-US" altLang="ko-KR" sz="2000" b="1" spc="-56" dirty="0" smtClean="0">
                <a:solidFill>
                  <a:srgbClr val="20344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Source Han Sans KR Medium"/>
                <a:sym typeface="Source Han Sans KR Medium"/>
              </a:rPr>
              <a:t>.</a:t>
            </a:r>
            <a:endParaRPr lang="en-US" sz="2000" b="1" spc="-56" dirty="0">
              <a:solidFill>
                <a:srgbClr val="20344B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Source Han Sans KR Medium"/>
              <a:sym typeface="Source Han Sans KR Medium"/>
            </a:endParaRPr>
          </a:p>
        </p:txBody>
      </p:sp>
      <p:sp>
        <p:nvSpPr>
          <p:cNvPr id="41" name="TextBox 41"/>
          <p:cNvSpPr txBox="1"/>
          <p:nvPr/>
        </p:nvSpPr>
        <p:spPr>
          <a:xfrm>
            <a:off x="11075631" y="5330129"/>
            <a:ext cx="5314661" cy="3590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847"/>
              </a:lnSpc>
            </a:pPr>
            <a:r>
              <a:rPr lang="ko-KR" altLang="en-US" sz="2000" b="1" spc="-56" dirty="0" smtClean="0">
                <a:solidFill>
                  <a:srgbClr val="20344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Source Han Sans KR Medium"/>
                <a:sym typeface="Source Han Sans KR Medium"/>
              </a:rPr>
              <a:t>최적의 경로와 일정을 제공해줍니다</a:t>
            </a:r>
            <a:r>
              <a:rPr lang="en-US" altLang="ko-KR" sz="2000" b="1" spc="-56" dirty="0" smtClean="0">
                <a:solidFill>
                  <a:srgbClr val="20344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Source Han Sans KR Medium"/>
                <a:sym typeface="Source Han Sans KR Medium"/>
              </a:rPr>
              <a:t>.</a:t>
            </a:r>
            <a:endParaRPr lang="en-US" sz="2000" b="1" spc="-56" dirty="0">
              <a:solidFill>
                <a:srgbClr val="20344B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Source Han Sans KR Medium"/>
              <a:sym typeface="Source Han Sans KR Medium"/>
            </a:endParaRPr>
          </a:p>
        </p:txBody>
      </p:sp>
      <p:sp>
        <p:nvSpPr>
          <p:cNvPr id="42" name="TextBox 42"/>
          <p:cNvSpPr txBox="1"/>
          <p:nvPr/>
        </p:nvSpPr>
        <p:spPr>
          <a:xfrm>
            <a:off x="11075631" y="7006383"/>
            <a:ext cx="5840769" cy="3590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847"/>
              </a:lnSpc>
            </a:pPr>
            <a:r>
              <a:rPr lang="ko-KR" altLang="en-US" sz="2000" b="1" spc="-56" dirty="0" smtClean="0">
                <a:solidFill>
                  <a:srgbClr val="20344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Source Han Sans KR Medium"/>
                <a:sym typeface="Source Han Sans KR Medium"/>
              </a:rPr>
              <a:t>여러 플랫폼에 흩어져있는 데이터를 한눈에 볼 수 있습니다</a:t>
            </a:r>
            <a:r>
              <a:rPr lang="en-US" altLang="ko-KR" sz="2000" b="1" spc="-56" dirty="0" smtClean="0">
                <a:solidFill>
                  <a:srgbClr val="20344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Source Han Sans KR Medium"/>
                <a:sym typeface="Source Han Sans KR Medium"/>
              </a:rPr>
              <a:t>.</a:t>
            </a:r>
            <a:endParaRPr lang="en-US" sz="2000" b="1" spc="-56" dirty="0">
              <a:solidFill>
                <a:srgbClr val="20344B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Source Han Sans KR Medium"/>
              <a:sym typeface="Source Han Sans KR Medium"/>
            </a:endParaRPr>
          </a:p>
        </p:txBody>
      </p:sp>
      <p:sp>
        <p:nvSpPr>
          <p:cNvPr id="44" name="TextBox 44"/>
          <p:cNvSpPr txBox="1"/>
          <p:nvPr/>
        </p:nvSpPr>
        <p:spPr>
          <a:xfrm>
            <a:off x="3442100" y="5171134"/>
            <a:ext cx="2125754" cy="5981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950"/>
              </a:lnSpc>
              <a:spcBef>
                <a:spcPct val="0"/>
              </a:spcBef>
            </a:pPr>
            <a:r>
              <a:rPr lang="ko-KR" altLang="en-US" sz="3300" b="1" spc="-99" dirty="0" smtClean="0">
                <a:solidFill>
                  <a:srgbClr val="FFFFF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여행</a:t>
            </a:r>
            <a:endParaRPr lang="en-US" sz="3300" b="1" u="none" strike="noStrike" spc="-99" dirty="0">
              <a:solidFill>
                <a:srgbClr val="FFFFFF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45" name="TextBox 45"/>
          <p:cNvSpPr txBox="1"/>
          <p:nvPr/>
        </p:nvSpPr>
        <p:spPr>
          <a:xfrm>
            <a:off x="7365144" y="3594032"/>
            <a:ext cx="2588813" cy="461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ko-KR" altLang="en-US" sz="2400" b="1" spc="-72" dirty="0" smtClean="0">
                <a:solidFill>
                  <a:srgbClr val="1195B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Source Han Sans KR Bold"/>
                <a:sym typeface="Source Han Sans KR Bold"/>
              </a:rPr>
              <a:t>여행 계획의 어려움</a:t>
            </a:r>
            <a:endParaRPr lang="en-US" sz="2400" b="1" spc="-72" dirty="0">
              <a:solidFill>
                <a:srgbClr val="1195B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Source Han Sans KR Bold"/>
              <a:sym typeface="Source Han Sans KR Bold"/>
            </a:endParaRPr>
          </a:p>
        </p:txBody>
      </p:sp>
      <p:sp>
        <p:nvSpPr>
          <p:cNvPr id="47" name="TextBox 47"/>
          <p:cNvSpPr txBox="1"/>
          <p:nvPr/>
        </p:nvSpPr>
        <p:spPr>
          <a:xfrm>
            <a:off x="7365144" y="5269800"/>
            <a:ext cx="2588813" cy="461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ko-KR" altLang="en-US" sz="2400" b="1" spc="-72" smtClean="0">
                <a:solidFill>
                  <a:srgbClr val="1195B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Source Han Sans KR Bold"/>
                <a:sym typeface="Source Han Sans KR Bold"/>
              </a:rPr>
              <a:t>비효율적인 일정 관리</a:t>
            </a:r>
            <a:endParaRPr lang="en-US" sz="2400" b="1" spc="-72" dirty="0">
              <a:solidFill>
                <a:srgbClr val="1195B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Source Han Sans KR Bold"/>
              <a:sym typeface="Source Han Sans KR Bold"/>
            </a:endParaRPr>
          </a:p>
        </p:txBody>
      </p:sp>
      <p:sp>
        <p:nvSpPr>
          <p:cNvPr id="48" name="TextBox 48"/>
          <p:cNvSpPr txBox="1"/>
          <p:nvPr/>
        </p:nvSpPr>
        <p:spPr>
          <a:xfrm>
            <a:off x="7365144" y="6923496"/>
            <a:ext cx="2588813" cy="461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ko-KR" altLang="en-US" sz="2400" b="1" spc="-72" dirty="0" smtClean="0">
                <a:solidFill>
                  <a:srgbClr val="1195B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Source Han Sans KR Bold"/>
                <a:sym typeface="Source Han Sans KR Bold"/>
              </a:rPr>
              <a:t>관광 정보의 파편화</a:t>
            </a:r>
            <a:endParaRPr lang="en-US" sz="2400" b="1" spc="-72" dirty="0">
              <a:solidFill>
                <a:srgbClr val="1195B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Source Han Sans KR Bold"/>
              <a:sym typeface="Source Han Sans KR Bold"/>
            </a:endParaRPr>
          </a:p>
        </p:txBody>
      </p:sp>
      <p:sp>
        <p:nvSpPr>
          <p:cNvPr id="51" name="TextBox 51"/>
          <p:cNvSpPr txBox="1"/>
          <p:nvPr/>
        </p:nvSpPr>
        <p:spPr>
          <a:xfrm>
            <a:off x="1028700" y="815109"/>
            <a:ext cx="12974633" cy="692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3"/>
              </a:lnSpc>
            </a:pPr>
            <a:r>
              <a:rPr lang="ko-KR" altLang="en-US" sz="3995" dirty="0" smtClean="0">
                <a:solidFill>
                  <a:srgbClr val="20344B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문제 정의 및 해결방안</a:t>
            </a:r>
            <a:endParaRPr lang="en-US" sz="3995" dirty="0">
              <a:solidFill>
                <a:srgbClr val="20344B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grpSp>
        <p:nvGrpSpPr>
          <p:cNvPr id="52" name="Group 2"/>
          <p:cNvGrpSpPr/>
          <p:nvPr/>
        </p:nvGrpSpPr>
        <p:grpSpPr>
          <a:xfrm>
            <a:off x="1123988" y="3594032"/>
            <a:ext cx="4785861" cy="4149448"/>
            <a:chOff x="0" y="0"/>
            <a:chExt cx="1338465" cy="1703625"/>
          </a:xfrm>
        </p:grpSpPr>
        <p:sp>
          <p:nvSpPr>
            <p:cNvPr id="53" name="Freeform 3"/>
            <p:cNvSpPr/>
            <p:nvPr/>
          </p:nvSpPr>
          <p:spPr>
            <a:xfrm>
              <a:off x="0" y="0"/>
              <a:ext cx="1338465" cy="1703625"/>
            </a:xfrm>
            <a:custGeom>
              <a:avLst/>
              <a:gdLst/>
              <a:ahLst/>
              <a:cxnLst/>
              <a:rect l="l" t="t" r="r" b="b"/>
              <a:pathLst>
                <a:path w="1338465" h="1703625">
                  <a:moveTo>
                    <a:pt x="45702" y="0"/>
                  </a:moveTo>
                  <a:lnTo>
                    <a:pt x="1292763" y="0"/>
                  </a:lnTo>
                  <a:cubicBezTo>
                    <a:pt x="1304884" y="0"/>
                    <a:pt x="1316508" y="4815"/>
                    <a:pt x="1325079" y="13386"/>
                  </a:cubicBezTo>
                  <a:cubicBezTo>
                    <a:pt x="1333650" y="21957"/>
                    <a:pt x="1338465" y="33581"/>
                    <a:pt x="1338465" y="45702"/>
                  </a:cubicBezTo>
                  <a:lnTo>
                    <a:pt x="1338465" y="1657923"/>
                  </a:lnTo>
                  <a:cubicBezTo>
                    <a:pt x="1338465" y="1670044"/>
                    <a:pt x="1333650" y="1681669"/>
                    <a:pt x="1325079" y="1690239"/>
                  </a:cubicBezTo>
                  <a:cubicBezTo>
                    <a:pt x="1316508" y="1698810"/>
                    <a:pt x="1304884" y="1703625"/>
                    <a:pt x="1292763" y="1703625"/>
                  </a:cubicBezTo>
                  <a:lnTo>
                    <a:pt x="45702" y="1703625"/>
                  </a:lnTo>
                  <a:cubicBezTo>
                    <a:pt x="33581" y="1703625"/>
                    <a:pt x="21957" y="1698810"/>
                    <a:pt x="13386" y="1690239"/>
                  </a:cubicBezTo>
                  <a:cubicBezTo>
                    <a:pt x="4815" y="1681669"/>
                    <a:pt x="0" y="1670044"/>
                    <a:pt x="0" y="1657923"/>
                  </a:cubicBezTo>
                  <a:lnTo>
                    <a:pt x="0" y="45702"/>
                  </a:lnTo>
                  <a:cubicBezTo>
                    <a:pt x="0" y="33581"/>
                    <a:pt x="4815" y="21957"/>
                    <a:pt x="13386" y="13386"/>
                  </a:cubicBezTo>
                  <a:cubicBezTo>
                    <a:pt x="21957" y="4815"/>
                    <a:pt x="33581" y="0"/>
                    <a:pt x="45702" y="0"/>
                  </a:cubicBezTo>
                  <a:close/>
                </a:path>
              </a:pathLst>
            </a:custGeom>
            <a:solidFill>
              <a:srgbClr val="EBF0F1"/>
            </a:solid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54" name="TextBox 4"/>
            <p:cNvSpPr txBox="1"/>
            <p:nvPr/>
          </p:nvSpPr>
          <p:spPr>
            <a:xfrm>
              <a:off x="0" y="-114300"/>
              <a:ext cx="1338465" cy="1817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0"/>
                </a:lnSpc>
              </a:pPr>
              <a:endParaRPr/>
            </a:p>
          </p:txBody>
        </p:sp>
      </p:grpSp>
      <p:sp>
        <p:nvSpPr>
          <p:cNvPr id="55" name="TextBox 23"/>
          <p:cNvSpPr txBox="1"/>
          <p:nvPr/>
        </p:nvSpPr>
        <p:spPr>
          <a:xfrm>
            <a:off x="1269018" y="4452472"/>
            <a:ext cx="4495800" cy="29623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293"/>
              </a:lnSpc>
            </a:pPr>
            <a:r>
              <a:rPr lang="ko-KR" altLang="en-US" sz="2000" b="1" spc="-65" dirty="0" smtClean="0">
                <a:solidFill>
                  <a:srgbClr val="20344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Source Han Sans KR Medium"/>
                <a:sym typeface="Source Han Sans KR Medium"/>
              </a:rPr>
              <a:t>여행 </a:t>
            </a:r>
            <a:r>
              <a:rPr lang="ko-KR" altLang="en-US" sz="2000" b="1" spc="-65" dirty="0" smtClean="0">
                <a:solidFill>
                  <a:srgbClr val="20344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Source Han Sans KR Medium"/>
                <a:sym typeface="Source Han Sans KR Medium"/>
              </a:rPr>
              <a:t>계획 불편함 이런 적 없으셨나요</a:t>
            </a:r>
            <a:r>
              <a:rPr lang="en-US" altLang="ko-KR" sz="2000" b="1" spc="-65" dirty="0" smtClean="0">
                <a:solidFill>
                  <a:srgbClr val="20344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Source Han Sans KR Medium"/>
                <a:sym typeface="Source Han Sans KR Medium"/>
              </a:rPr>
              <a:t>?</a:t>
            </a:r>
          </a:p>
          <a:p>
            <a:pPr algn="l">
              <a:lnSpc>
                <a:spcPts val="3293"/>
              </a:lnSpc>
            </a:pPr>
            <a:endParaRPr lang="en-US" sz="2000" b="1" spc="-65" dirty="0">
              <a:solidFill>
                <a:srgbClr val="20344B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Source Han Sans KR Medium"/>
              <a:sym typeface="Source Han Sans KR Medium"/>
            </a:endParaRPr>
          </a:p>
          <a:p>
            <a:pPr algn="l">
              <a:lnSpc>
                <a:spcPts val="3293"/>
              </a:lnSpc>
            </a:pPr>
            <a:r>
              <a:rPr lang="en-US" sz="2000" b="1" spc="-65" dirty="0" smtClean="0">
                <a:solidFill>
                  <a:srgbClr val="20344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Source Han Sans KR Medium"/>
                <a:sym typeface="Source Han Sans KR Medium"/>
              </a:rPr>
              <a:t>▪ </a:t>
            </a:r>
            <a:r>
              <a:rPr lang="ko-KR" altLang="en-US" sz="2000" b="1" spc="-65" dirty="0" smtClean="0">
                <a:solidFill>
                  <a:srgbClr val="20344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Source Han Sans KR Medium"/>
                <a:sym typeface="Source Han Sans KR Medium"/>
              </a:rPr>
              <a:t>숙소</a:t>
            </a:r>
            <a:r>
              <a:rPr lang="en-US" altLang="ko-KR" sz="2000" b="1" spc="-65" dirty="0" smtClean="0">
                <a:solidFill>
                  <a:srgbClr val="20344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Source Han Sans KR Medium"/>
                <a:sym typeface="Source Han Sans KR Medium"/>
              </a:rPr>
              <a:t>, </a:t>
            </a:r>
            <a:r>
              <a:rPr lang="ko-KR" altLang="en-US" sz="2000" b="1" spc="-65" dirty="0" smtClean="0">
                <a:solidFill>
                  <a:srgbClr val="20344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Source Han Sans KR Medium"/>
                <a:sym typeface="Source Han Sans KR Medium"/>
              </a:rPr>
              <a:t>식당</a:t>
            </a:r>
            <a:r>
              <a:rPr lang="en-US" altLang="ko-KR" sz="2000" b="1" spc="-65" dirty="0" smtClean="0">
                <a:solidFill>
                  <a:srgbClr val="20344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Source Han Sans KR Medium"/>
                <a:sym typeface="Source Han Sans KR Medium"/>
              </a:rPr>
              <a:t>, </a:t>
            </a:r>
            <a:r>
              <a:rPr lang="ko-KR" altLang="en-US" sz="2000" b="1" spc="-65" dirty="0" smtClean="0">
                <a:solidFill>
                  <a:srgbClr val="20344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Source Han Sans KR Medium"/>
                <a:sym typeface="Source Han Sans KR Medium"/>
              </a:rPr>
              <a:t>관광지 어딜 가야 좋을까</a:t>
            </a:r>
            <a:r>
              <a:rPr lang="en-US" altLang="ko-KR" sz="2000" b="1" spc="-65" dirty="0" smtClean="0">
                <a:solidFill>
                  <a:srgbClr val="20344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Source Han Sans KR Medium"/>
                <a:sym typeface="Source Han Sans KR Medium"/>
              </a:rPr>
              <a:t>?</a:t>
            </a:r>
          </a:p>
          <a:p>
            <a:pPr>
              <a:lnSpc>
                <a:spcPts val="3293"/>
              </a:lnSpc>
            </a:pPr>
            <a:r>
              <a:rPr lang="en-US" altLang="ko-KR" sz="2000" b="1" spc="-65" dirty="0" smtClean="0">
                <a:solidFill>
                  <a:srgbClr val="20344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Source Han Sans KR Medium"/>
                <a:sym typeface="Source Han Sans KR Medium"/>
              </a:rPr>
              <a:t>▪ </a:t>
            </a:r>
            <a:r>
              <a:rPr lang="ko-KR" altLang="en-US" sz="2000" b="1" spc="-65" dirty="0" smtClean="0">
                <a:solidFill>
                  <a:srgbClr val="20344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Source Han Sans KR Medium"/>
                <a:sym typeface="Source Han Sans KR Medium"/>
              </a:rPr>
              <a:t>어떤 루트로 가야 효율적일까</a:t>
            </a:r>
            <a:r>
              <a:rPr lang="en-US" altLang="ko-KR" sz="2000" b="1" spc="-65" dirty="0" smtClean="0">
                <a:solidFill>
                  <a:srgbClr val="20344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Source Han Sans KR Medium"/>
                <a:sym typeface="Source Han Sans KR Medium"/>
              </a:rPr>
              <a:t>?</a:t>
            </a:r>
          </a:p>
          <a:p>
            <a:pPr>
              <a:lnSpc>
                <a:spcPts val="3293"/>
              </a:lnSpc>
            </a:pPr>
            <a:r>
              <a:rPr lang="en-US" altLang="ko-KR" sz="2000" b="1" spc="-65" dirty="0">
                <a:solidFill>
                  <a:srgbClr val="20344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Source Han Sans KR Medium"/>
                <a:sym typeface="Source Han Sans KR Medium"/>
              </a:rPr>
              <a:t>▪</a:t>
            </a:r>
            <a:r>
              <a:rPr lang="en-US" altLang="ko-KR" sz="2000" b="1" spc="-65" dirty="0" smtClean="0">
                <a:solidFill>
                  <a:srgbClr val="20344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Source Han Sans KR Medium"/>
                <a:sym typeface="Source Han Sans KR Medium"/>
              </a:rPr>
              <a:t> </a:t>
            </a:r>
            <a:r>
              <a:rPr lang="ko-KR" altLang="en-US" sz="2000" b="1" spc="-65" dirty="0" smtClean="0">
                <a:solidFill>
                  <a:srgbClr val="20344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Source Han Sans KR Medium"/>
                <a:sym typeface="Source Han Sans KR Medium"/>
              </a:rPr>
              <a:t>여행지 정보가 다르네</a:t>
            </a:r>
            <a:r>
              <a:rPr lang="en-US" altLang="ko-KR" sz="2000" b="1" spc="-65" dirty="0" smtClean="0">
                <a:solidFill>
                  <a:srgbClr val="20344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Source Han Sans KR Medium"/>
                <a:sym typeface="Source Han Sans KR Medium"/>
              </a:rPr>
              <a:t>..</a:t>
            </a:r>
          </a:p>
          <a:p>
            <a:pPr>
              <a:lnSpc>
                <a:spcPts val="3293"/>
              </a:lnSpc>
            </a:pPr>
            <a:r>
              <a:rPr lang="en-US" altLang="ko-KR" sz="2000" b="1" spc="-65" dirty="0" smtClean="0">
                <a:solidFill>
                  <a:srgbClr val="20344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Source Han Sans KR Medium"/>
                <a:sym typeface="Source Han Sans KR Medium"/>
              </a:rPr>
              <a:t>▪ </a:t>
            </a:r>
            <a:r>
              <a:rPr lang="ko-KR" altLang="en-US" sz="2000" b="1" spc="-65" dirty="0" smtClean="0">
                <a:solidFill>
                  <a:srgbClr val="20344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Source Han Sans KR Medium"/>
                <a:sym typeface="Source Han Sans KR Medium"/>
              </a:rPr>
              <a:t>여행 일정을 급하게 수정하고 싶어</a:t>
            </a:r>
            <a:r>
              <a:rPr lang="en-US" altLang="ko-KR" sz="2000" b="1" spc="-65" dirty="0" smtClean="0">
                <a:solidFill>
                  <a:srgbClr val="20344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Source Han Sans KR Medium"/>
                <a:sym typeface="Source Han Sans KR Medium"/>
              </a:rPr>
              <a:t>..</a:t>
            </a:r>
          </a:p>
          <a:p>
            <a:pPr>
              <a:lnSpc>
                <a:spcPts val="3293"/>
              </a:lnSpc>
            </a:pPr>
            <a:endParaRPr lang="en-US" altLang="ko-KR" sz="2000" b="1" spc="-65" dirty="0" smtClean="0">
              <a:solidFill>
                <a:srgbClr val="20344B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Source Han Sans KR Medium"/>
              <a:sym typeface="Source Han Sans KR Medium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96001" y="2946682"/>
            <a:ext cx="3086100" cy="3848100"/>
            <a:chOff x="0" y="0"/>
            <a:chExt cx="4114800" cy="5130800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4114800" cy="4114800"/>
              <a:chOff x="0" y="0"/>
              <a:chExt cx="812800" cy="8128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68BBCD"/>
              </a:solidFill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150"/>
                  </a:lnSpc>
                </a:pPr>
                <a:endParaRPr dirty="0"/>
              </a:p>
            </p:txBody>
          </p:sp>
        </p:grpSp>
        <p:sp>
          <p:nvSpPr>
            <p:cNvPr id="6" name="AutoShape 6"/>
            <p:cNvSpPr/>
            <p:nvPr/>
          </p:nvSpPr>
          <p:spPr>
            <a:xfrm>
              <a:off x="2057400" y="4114800"/>
              <a:ext cx="0" cy="1016000"/>
            </a:xfrm>
            <a:prstGeom prst="line">
              <a:avLst/>
            </a:prstGeom>
            <a:ln w="38100" cap="rnd">
              <a:solidFill>
                <a:srgbClr val="68BBCD"/>
              </a:solidFill>
              <a:prstDash val="solid"/>
              <a:headEnd type="none" w="sm" len="sm"/>
              <a:tailEnd type="oval" w="lg" len="lg"/>
            </a:ln>
          </p:spPr>
        </p:sp>
      </p:grpSp>
      <p:grpSp>
        <p:nvGrpSpPr>
          <p:cNvPr id="7" name="Group 7"/>
          <p:cNvGrpSpPr/>
          <p:nvPr/>
        </p:nvGrpSpPr>
        <p:grpSpPr>
          <a:xfrm>
            <a:off x="5547143" y="2946682"/>
            <a:ext cx="3086100" cy="3848100"/>
            <a:chOff x="0" y="0"/>
            <a:chExt cx="4114800" cy="5130800"/>
          </a:xfrm>
        </p:grpSpPr>
        <p:grpSp>
          <p:nvGrpSpPr>
            <p:cNvPr id="8" name="Group 8"/>
            <p:cNvGrpSpPr/>
            <p:nvPr/>
          </p:nvGrpSpPr>
          <p:grpSpPr>
            <a:xfrm>
              <a:off x="0" y="0"/>
              <a:ext cx="4114800" cy="4114800"/>
              <a:chOff x="0" y="0"/>
              <a:chExt cx="812800" cy="8128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68BBCD"/>
              </a:solidFill>
            </p:spPr>
          </p:sp>
          <p:sp>
            <p:nvSpPr>
              <p:cNvPr id="10" name="TextBox 10"/>
              <p:cNvSpPr txBox="1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150"/>
                  </a:lnSpc>
                </a:pPr>
                <a:endParaRPr/>
              </a:p>
            </p:txBody>
          </p:sp>
        </p:grpSp>
        <p:sp>
          <p:nvSpPr>
            <p:cNvPr id="11" name="AutoShape 11"/>
            <p:cNvSpPr/>
            <p:nvPr/>
          </p:nvSpPr>
          <p:spPr>
            <a:xfrm>
              <a:off x="2082800" y="4114800"/>
              <a:ext cx="0" cy="1016000"/>
            </a:xfrm>
            <a:prstGeom prst="line">
              <a:avLst/>
            </a:prstGeom>
            <a:ln w="38100" cap="rnd">
              <a:solidFill>
                <a:srgbClr val="68BBCD"/>
              </a:solidFill>
              <a:prstDash val="solid"/>
              <a:headEnd type="none" w="sm" len="sm"/>
              <a:tailEnd type="oval" w="lg" len="lg"/>
            </a:ln>
          </p:spPr>
        </p:sp>
      </p:grpSp>
      <p:grpSp>
        <p:nvGrpSpPr>
          <p:cNvPr id="12" name="Group 12"/>
          <p:cNvGrpSpPr/>
          <p:nvPr/>
        </p:nvGrpSpPr>
        <p:grpSpPr>
          <a:xfrm>
            <a:off x="9598286" y="2946682"/>
            <a:ext cx="3086100" cy="3848100"/>
            <a:chOff x="0" y="0"/>
            <a:chExt cx="4114800" cy="5130800"/>
          </a:xfrm>
        </p:grpSpPr>
        <p:grpSp>
          <p:nvGrpSpPr>
            <p:cNvPr id="13" name="Group 13"/>
            <p:cNvGrpSpPr/>
            <p:nvPr/>
          </p:nvGrpSpPr>
          <p:grpSpPr>
            <a:xfrm>
              <a:off x="0" y="0"/>
              <a:ext cx="4114800" cy="4114800"/>
              <a:chOff x="0" y="0"/>
              <a:chExt cx="812800" cy="8128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68BBCD"/>
              </a:solidFill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150"/>
                  </a:lnSpc>
                </a:pPr>
                <a:endParaRPr/>
              </a:p>
            </p:txBody>
          </p:sp>
        </p:grpSp>
        <p:sp>
          <p:nvSpPr>
            <p:cNvPr id="16" name="AutoShape 16"/>
            <p:cNvSpPr/>
            <p:nvPr/>
          </p:nvSpPr>
          <p:spPr>
            <a:xfrm>
              <a:off x="2082800" y="4114800"/>
              <a:ext cx="0" cy="1016000"/>
            </a:xfrm>
            <a:prstGeom prst="line">
              <a:avLst/>
            </a:prstGeom>
            <a:ln w="38100" cap="rnd">
              <a:solidFill>
                <a:srgbClr val="68BBCD"/>
              </a:solidFill>
              <a:prstDash val="solid"/>
              <a:headEnd type="none" w="sm" len="sm"/>
              <a:tailEnd type="oval" w="lg" len="lg"/>
            </a:ln>
          </p:spPr>
        </p:sp>
      </p:grpSp>
      <p:grpSp>
        <p:nvGrpSpPr>
          <p:cNvPr id="17" name="Group 17"/>
          <p:cNvGrpSpPr/>
          <p:nvPr/>
        </p:nvGrpSpPr>
        <p:grpSpPr>
          <a:xfrm>
            <a:off x="13649429" y="2946682"/>
            <a:ext cx="3086100" cy="3848100"/>
            <a:chOff x="0" y="0"/>
            <a:chExt cx="4114800" cy="5130800"/>
          </a:xfrm>
        </p:grpSpPr>
        <p:grpSp>
          <p:nvGrpSpPr>
            <p:cNvPr id="18" name="Group 18"/>
            <p:cNvGrpSpPr/>
            <p:nvPr/>
          </p:nvGrpSpPr>
          <p:grpSpPr>
            <a:xfrm>
              <a:off x="0" y="0"/>
              <a:ext cx="4114800" cy="4114800"/>
              <a:chOff x="0" y="0"/>
              <a:chExt cx="812800" cy="8128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68BBCD"/>
              </a:solidFill>
            </p:spPr>
          </p:sp>
          <p:sp>
            <p:nvSpPr>
              <p:cNvPr id="20" name="TextBox 20"/>
              <p:cNvSpPr txBox="1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150"/>
                  </a:lnSpc>
                </a:pPr>
                <a:endParaRPr/>
              </a:p>
            </p:txBody>
          </p:sp>
        </p:grpSp>
        <p:sp>
          <p:nvSpPr>
            <p:cNvPr id="21" name="AutoShape 21"/>
            <p:cNvSpPr/>
            <p:nvPr/>
          </p:nvSpPr>
          <p:spPr>
            <a:xfrm>
              <a:off x="2082800" y="4114800"/>
              <a:ext cx="0" cy="1016000"/>
            </a:xfrm>
            <a:prstGeom prst="line">
              <a:avLst/>
            </a:prstGeom>
            <a:ln w="38100" cap="rnd">
              <a:solidFill>
                <a:srgbClr val="68BBCD"/>
              </a:solidFill>
              <a:prstDash val="solid"/>
              <a:headEnd type="none" w="sm" len="sm"/>
              <a:tailEnd type="oval" w="lg" len="lg"/>
            </a:ln>
          </p:spPr>
        </p:sp>
      </p:grpSp>
      <p:sp>
        <p:nvSpPr>
          <p:cNvPr id="22" name="TextBox 22"/>
          <p:cNvSpPr txBox="1"/>
          <p:nvPr/>
        </p:nvSpPr>
        <p:spPr>
          <a:xfrm>
            <a:off x="1028700" y="815109"/>
            <a:ext cx="13353198" cy="692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3"/>
              </a:lnSpc>
            </a:pPr>
            <a:r>
              <a:rPr lang="ko-KR" altLang="en-US" sz="3995" dirty="0" smtClean="0">
                <a:solidFill>
                  <a:srgbClr val="20344B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주요 기능 및 기술적 특징</a:t>
            </a:r>
            <a:endParaRPr lang="en-US" sz="3995" dirty="0">
              <a:solidFill>
                <a:srgbClr val="20344B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556475" y="7066136"/>
            <a:ext cx="2965151" cy="25391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93"/>
              </a:lnSpc>
            </a:pPr>
            <a:r>
              <a:rPr lang="en-US" altLang="ko-KR" sz="2000" b="1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RAG</a:t>
            </a:r>
            <a:r>
              <a:rPr lang="ko-KR" altLang="en-US" sz="20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을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기반으로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한국 전역의 방대한 맛집 및 인기 카페 데이터를 분석하여 사용자 개인의 선호도와 조건에 최적화된 추천을 제공합니다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endParaRPr lang="en-US" sz="2000" b="1" spc="-65" dirty="0">
              <a:solidFill>
                <a:srgbClr val="20344B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Source Han Sans KR Medium"/>
              <a:sym typeface="Source Han Sans KR Medium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1834336" y="3959071"/>
            <a:ext cx="2346405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00"/>
              </a:lnSpc>
            </a:pPr>
            <a:r>
              <a:rPr lang="ko-KR" altLang="en-US" sz="3200" b="1" spc="-96" dirty="0" smtClean="0">
                <a:solidFill>
                  <a:srgbClr val="FFFFF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맛집 </a:t>
            </a:r>
            <a:r>
              <a:rPr lang="en-US" altLang="ko-KR" sz="3200" b="1" spc="-96" dirty="0" smtClean="0">
                <a:solidFill>
                  <a:srgbClr val="FFFFF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&amp; </a:t>
            </a:r>
            <a:r>
              <a:rPr lang="ko-KR" altLang="en-US" sz="3200" b="1" spc="-96" dirty="0" smtClean="0">
                <a:solidFill>
                  <a:srgbClr val="FFFFF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카페 정보</a:t>
            </a:r>
            <a:endParaRPr lang="en-US" sz="3200" b="1" spc="-96" dirty="0">
              <a:solidFill>
                <a:srgbClr val="FFFFFF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5916991" y="4266848"/>
            <a:ext cx="2346405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800"/>
              </a:lnSpc>
              <a:spcBef>
                <a:spcPct val="0"/>
              </a:spcBef>
            </a:pPr>
            <a:r>
              <a:rPr lang="ko-KR" altLang="en-US" sz="3200" b="1" u="none" strike="noStrike" spc="-96" dirty="0" smtClean="0">
                <a:solidFill>
                  <a:srgbClr val="FFFFF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관광지 정보 </a:t>
            </a:r>
            <a:endParaRPr lang="en-US" sz="3200" b="1" u="none" strike="noStrike" spc="-96" dirty="0">
              <a:solidFill>
                <a:srgbClr val="FFFFFF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9968133" y="4266848"/>
            <a:ext cx="2346405" cy="573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800"/>
              </a:lnSpc>
              <a:spcBef>
                <a:spcPct val="0"/>
              </a:spcBef>
            </a:pPr>
            <a:r>
              <a:rPr lang="ko-KR" altLang="en-US" sz="3200" b="1" spc="-96" dirty="0" smtClean="0">
                <a:solidFill>
                  <a:srgbClr val="FFFFF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일정표 제공</a:t>
            </a:r>
            <a:endParaRPr lang="en-US" sz="3200" b="1" u="none" strike="noStrike" spc="-96" dirty="0">
              <a:solidFill>
                <a:srgbClr val="FFFFFF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14038326" y="4266848"/>
            <a:ext cx="2346405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800"/>
              </a:lnSpc>
              <a:spcBef>
                <a:spcPct val="0"/>
              </a:spcBef>
            </a:pPr>
            <a:r>
              <a:rPr lang="ko-KR" altLang="en-US" sz="3200" b="1" u="none" strike="noStrike" spc="-96" dirty="0" smtClean="0">
                <a:solidFill>
                  <a:srgbClr val="FFFFF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일정 수정 용이</a:t>
            </a:r>
            <a:endParaRPr lang="en-US" sz="3200" b="1" u="none" strike="noStrike" spc="-96" dirty="0">
              <a:solidFill>
                <a:srgbClr val="FFFFFF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5607618" y="7066136"/>
            <a:ext cx="2965151" cy="16927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93"/>
              </a:lnSpc>
            </a:pPr>
            <a:r>
              <a:rPr lang="ko-KR" altLang="en-US" sz="2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데이터베이스 </a:t>
            </a:r>
            <a:r>
              <a:rPr lang="en-US" altLang="ko-KR" sz="2000" b="1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Retriever</a:t>
            </a:r>
            <a:r>
              <a:rPr lang="ko-KR" altLang="en-US" sz="20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 여러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</a:t>
            </a:r>
            <a:r>
              <a:rPr lang="ko-KR" altLang="en-US" sz="20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소스를 통합하여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만족도 높은 관광 명소를 추천합니다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endParaRPr lang="en-US" sz="2000" b="1" spc="-65" dirty="0">
              <a:solidFill>
                <a:srgbClr val="20344B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Source Han Sans KR Medium"/>
              <a:sym typeface="Source Han Sans KR Medium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9719235" y="7066136"/>
            <a:ext cx="2965151" cy="16927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93"/>
              </a:lnSpc>
            </a:pPr>
            <a:r>
              <a:rPr lang="ko-KR" altLang="en-US" sz="20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사용자 기반의 최적 일정을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생성합니다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sz="20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직관적인 표를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통해 한눈에 이해할 수 있는 </a:t>
            </a:r>
            <a:r>
              <a:rPr lang="ko-KR" altLang="en-US" sz="20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결과를 제공합니다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en-US" sz="2000" b="1" spc="-65" dirty="0">
              <a:solidFill>
                <a:srgbClr val="20344B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Source Han Sans KR Medium"/>
              <a:sym typeface="Source Han Sans KR Medium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13827386" y="7066136"/>
            <a:ext cx="2965151" cy="25044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93"/>
              </a:lnSpc>
            </a:pPr>
            <a:r>
              <a:rPr lang="ko-KR" altLang="en-US" sz="20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예상치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못한 일정 변경이나 사용자의 기호 변화에 유연하게 대응합니다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sz="2000" b="1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사용자 </a:t>
            </a:r>
            <a:r>
              <a:rPr lang="ko-KR" altLang="en-US" sz="2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피드백 루프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반영하여 개인화된 결과를 제공합니다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en-US" sz="2000" b="1" spc="-65" dirty="0">
              <a:solidFill>
                <a:srgbClr val="20344B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Source Han Sans KR Medium"/>
              <a:sym typeface="Source Han Sans KR Medium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4"/>
          <p:cNvSpPr txBox="1"/>
          <p:nvPr/>
        </p:nvSpPr>
        <p:spPr>
          <a:xfrm>
            <a:off x="1028700" y="815109"/>
            <a:ext cx="6228773" cy="692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3"/>
              </a:lnSpc>
            </a:pPr>
            <a:r>
              <a:rPr lang="en-US" sz="3995" dirty="0" smtClean="0">
                <a:solidFill>
                  <a:srgbClr val="20344B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API </a:t>
            </a:r>
            <a:r>
              <a:rPr lang="ko-KR" altLang="en-US" sz="3995" dirty="0" smtClean="0">
                <a:solidFill>
                  <a:srgbClr val="20344B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활용 방법</a:t>
            </a:r>
            <a:endParaRPr lang="en-US" sz="3995" dirty="0">
              <a:solidFill>
                <a:srgbClr val="20344B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sp>
        <p:nvSpPr>
          <p:cNvPr id="18" name="AutoShape 26"/>
          <p:cNvSpPr/>
          <p:nvPr/>
        </p:nvSpPr>
        <p:spPr>
          <a:xfrm flipV="1">
            <a:off x="4719639" y="5822889"/>
            <a:ext cx="766762" cy="1"/>
          </a:xfrm>
          <a:prstGeom prst="line">
            <a:avLst/>
          </a:prstGeom>
          <a:ln w="28575" cap="rnd">
            <a:solidFill>
              <a:srgbClr val="68BBCD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27" name="AutoShape 26"/>
          <p:cNvSpPr/>
          <p:nvPr/>
        </p:nvSpPr>
        <p:spPr>
          <a:xfrm>
            <a:off x="2819400" y="4571924"/>
            <a:ext cx="1" cy="624353"/>
          </a:xfrm>
          <a:prstGeom prst="line">
            <a:avLst/>
          </a:prstGeom>
          <a:ln w="28575" cap="rnd">
            <a:solidFill>
              <a:srgbClr val="68BBCD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36" name="그룹 35"/>
          <p:cNvGrpSpPr/>
          <p:nvPr/>
        </p:nvGrpSpPr>
        <p:grpSpPr>
          <a:xfrm>
            <a:off x="5562600" y="4481634"/>
            <a:ext cx="3867727" cy="2777273"/>
            <a:chOff x="8839200" y="5825620"/>
            <a:chExt cx="3867727" cy="2777273"/>
          </a:xfrm>
        </p:grpSpPr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39200" y="5825620"/>
              <a:ext cx="3867727" cy="2175596"/>
            </a:xfrm>
            <a:prstGeom prst="rect">
              <a:avLst/>
            </a:prstGeom>
          </p:spPr>
        </p:pic>
        <p:sp>
          <p:nvSpPr>
            <p:cNvPr id="33" name="TextBox 17"/>
            <p:cNvSpPr txBox="1"/>
            <p:nvPr/>
          </p:nvSpPr>
          <p:spPr>
            <a:xfrm>
              <a:off x="8975533" y="8141228"/>
              <a:ext cx="3499691" cy="4616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93"/>
                </a:lnSpc>
              </a:pPr>
              <a:r>
                <a:rPr lang="ko-KR" altLang="en-US" sz="2395" b="1" spc="-71" dirty="0" smtClean="0">
                  <a:solidFill>
                    <a:srgbClr val="20344B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Source Han Sans KR Medium"/>
                  <a:sym typeface="Source Han Sans KR Medium"/>
                </a:rPr>
                <a:t>질</a:t>
              </a:r>
              <a:r>
                <a:rPr lang="ko-KR" altLang="en-US" sz="2395" b="1" spc="-71" dirty="0">
                  <a:solidFill>
                    <a:srgbClr val="20344B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Source Han Sans KR Medium"/>
                  <a:sym typeface="Source Han Sans KR Medium"/>
                </a:rPr>
                <a:t>문</a:t>
              </a:r>
              <a:r>
                <a:rPr lang="ko-KR" altLang="en-US" sz="2395" b="1" spc="-71" dirty="0" smtClean="0">
                  <a:solidFill>
                    <a:srgbClr val="20344B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Source Han Sans KR Medium"/>
                  <a:sym typeface="Source Han Sans KR Medium"/>
                </a:rPr>
                <a:t> 강화를 위한 웹 검색</a:t>
              </a:r>
              <a:endParaRPr lang="en-US" sz="2395" b="1" spc="-71" dirty="0">
                <a:solidFill>
                  <a:srgbClr val="20344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Source Han Sans KR Medium"/>
                <a:sym typeface="Source Han Sans KR Medium"/>
              </a:endParaRPr>
            </a:p>
          </p:txBody>
        </p:sp>
      </p:grpSp>
      <p:grpSp>
        <p:nvGrpSpPr>
          <p:cNvPr id="46" name="그룹 45"/>
          <p:cNvGrpSpPr/>
          <p:nvPr/>
        </p:nvGrpSpPr>
        <p:grpSpPr>
          <a:xfrm>
            <a:off x="1066800" y="5196278"/>
            <a:ext cx="3652838" cy="1442402"/>
            <a:chOff x="1066800" y="5196278"/>
            <a:chExt cx="3652838" cy="1442402"/>
          </a:xfrm>
        </p:grpSpPr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6800" y="5196278"/>
              <a:ext cx="3652838" cy="1317593"/>
            </a:xfrm>
            <a:prstGeom prst="rect">
              <a:avLst/>
            </a:prstGeom>
          </p:spPr>
        </p:pic>
        <p:sp>
          <p:nvSpPr>
            <p:cNvPr id="34" name="TextBox 17"/>
            <p:cNvSpPr txBox="1"/>
            <p:nvPr/>
          </p:nvSpPr>
          <p:spPr>
            <a:xfrm>
              <a:off x="1140271" y="6207408"/>
              <a:ext cx="3499691" cy="4312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93"/>
                </a:lnSpc>
              </a:pPr>
              <a:r>
                <a:rPr lang="ko-KR" altLang="en-US" sz="2395" b="1" spc="-71" smtClean="0">
                  <a:solidFill>
                    <a:srgbClr val="20344B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Source Han Sans KR Medium"/>
                  <a:sym typeface="Source Han Sans KR Medium"/>
                </a:rPr>
                <a:t>사용자의 입력 처리</a:t>
              </a:r>
              <a:endParaRPr lang="en-US" sz="2395" b="1" spc="-71" dirty="0">
                <a:solidFill>
                  <a:srgbClr val="20344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Source Han Sans KR Medium"/>
                <a:sym typeface="Source Han Sans KR Medium"/>
              </a:endParaRPr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9829800" y="4465657"/>
            <a:ext cx="3587017" cy="2652115"/>
            <a:chOff x="8975534" y="2568578"/>
            <a:chExt cx="3587017" cy="2652115"/>
          </a:xfrm>
        </p:grpSpPr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75534" y="2568578"/>
              <a:ext cx="3521198" cy="1864346"/>
            </a:xfrm>
            <a:prstGeom prst="rect">
              <a:avLst/>
            </a:prstGeom>
          </p:spPr>
        </p:pic>
        <p:sp>
          <p:nvSpPr>
            <p:cNvPr id="35" name="TextBox 17"/>
            <p:cNvSpPr txBox="1"/>
            <p:nvPr/>
          </p:nvSpPr>
          <p:spPr>
            <a:xfrm>
              <a:off x="9062860" y="4297363"/>
              <a:ext cx="3499691" cy="923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93"/>
                </a:lnSpc>
              </a:pPr>
              <a:r>
                <a:rPr lang="en-US" sz="2395" b="1" spc="-71" dirty="0" err="1" smtClean="0">
                  <a:solidFill>
                    <a:srgbClr val="20344B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Source Han Sans KR Medium"/>
                  <a:sym typeface="Source Han Sans KR Medium"/>
                </a:rPr>
                <a:t>OpenAI</a:t>
              </a:r>
              <a:r>
                <a:rPr lang="en-US" sz="2395" b="1" spc="-71" dirty="0" smtClean="0">
                  <a:solidFill>
                    <a:srgbClr val="20344B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Source Han Sans KR Medium"/>
                  <a:sym typeface="Source Han Sans KR Medium"/>
                </a:rPr>
                <a:t> Assistant</a:t>
              </a:r>
              <a:r>
                <a:rPr lang="ko-KR" altLang="en-US" sz="2395" b="1" spc="-71" dirty="0" smtClean="0">
                  <a:solidFill>
                    <a:srgbClr val="20344B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Source Han Sans KR Medium"/>
                  <a:sym typeface="Source Han Sans KR Medium"/>
                </a:rPr>
                <a:t>로 추가한 데이터 기반 </a:t>
              </a:r>
              <a:r>
                <a:rPr lang="en-US" altLang="ko-KR" sz="2395" b="1" spc="-71" dirty="0" smtClean="0">
                  <a:solidFill>
                    <a:srgbClr val="20344B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Source Han Sans KR Medium"/>
                  <a:sym typeface="Source Han Sans KR Medium"/>
                </a:rPr>
                <a:t>Retrieval</a:t>
              </a:r>
              <a:endParaRPr lang="en-US" sz="2395" b="1" spc="-71" dirty="0">
                <a:solidFill>
                  <a:srgbClr val="20344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Source Han Sans KR Medium"/>
                <a:sym typeface="Source Han Sans KR Medium"/>
              </a:endParaRPr>
            </a:p>
          </p:txBody>
        </p:sp>
      </p:grpSp>
      <p:sp>
        <p:nvSpPr>
          <p:cNvPr id="38" name="AutoShape 26"/>
          <p:cNvSpPr/>
          <p:nvPr/>
        </p:nvSpPr>
        <p:spPr>
          <a:xfrm flipV="1">
            <a:off x="9278179" y="5791715"/>
            <a:ext cx="766762" cy="1"/>
          </a:xfrm>
          <a:prstGeom prst="line">
            <a:avLst/>
          </a:prstGeom>
          <a:ln w="28575" cap="rnd">
            <a:solidFill>
              <a:srgbClr val="68BBCD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42" name="그룹 41"/>
          <p:cNvGrpSpPr/>
          <p:nvPr/>
        </p:nvGrpSpPr>
        <p:grpSpPr>
          <a:xfrm>
            <a:off x="1140271" y="2307744"/>
            <a:ext cx="3499691" cy="1739442"/>
            <a:chOff x="1368871" y="1198723"/>
            <a:chExt cx="3499691" cy="1739442"/>
          </a:xfrm>
        </p:grpSpPr>
        <p:sp>
          <p:nvSpPr>
            <p:cNvPr id="15" name="TextBox 15"/>
            <p:cNvSpPr txBox="1"/>
            <p:nvPr/>
          </p:nvSpPr>
          <p:spPr>
            <a:xfrm>
              <a:off x="1368871" y="2476500"/>
              <a:ext cx="3499691" cy="4616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93"/>
                </a:lnSpc>
              </a:pPr>
              <a:r>
                <a:rPr lang="ko-KR" altLang="en-US" sz="2395" b="1" spc="-71" dirty="0" smtClean="0">
                  <a:solidFill>
                    <a:srgbClr val="20344B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Source Han Sans KR Medium"/>
                  <a:sym typeface="Source Han Sans KR Medium"/>
                </a:rPr>
                <a:t>사용자의 정보 입력</a:t>
              </a:r>
              <a:endParaRPr lang="en-US" sz="2395" b="1" spc="-71" dirty="0">
                <a:solidFill>
                  <a:srgbClr val="20344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Source Han Sans KR Medium"/>
                <a:sym typeface="Source Han Sans KR Medium"/>
              </a:endParaRPr>
            </a:p>
          </p:txBody>
        </p:sp>
        <p:pic>
          <p:nvPicPr>
            <p:cNvPr id="40" name="그림 39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2471168" y="1198723"/>
              <a:ext cx="1295095" cy="1295095"/>
            </a:xfrm>
            <a:prstGeom prst="rect">
              <a:avLst/>
            </a:prstGeom>
          </p:spPr>
        </p:pic>
      </p:grpSp>
      <p:grpSp>
        <p:nvGrpSpPr>
          <p:cNvPr id="45" name="그룹 44"/>
          <p:cNvGrpSpPr/>
          <p:nvPr/>
        </p:nvGrpSpPr>
        <p:grpSpPr>
          <a:xfrm>
            <a:off x="13903616" y="4767006"/>
            <a:ext cx="3499691" cy="2193669"/>
            <a:chOff x="13903616" y="4767006"/>
            <a:chExt cx="3499691" cy="2193669"/>
          </a:xfrm>
        </p:grpSpPr>
        <p:sp>
          <p:nvSpPr>
            <p:cNvPr id="17" name="TextBox 17"/>
            <p:cNvSpPr txBox="1"/>
            <p:nvPr/>
          </p:nvSpPr>
          <p:spPr>
            <a:xfrm>
              <a:off x="13903616" y="6529403"/>
              <a:ext cx="3499691" cy="4312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93"/>
                </a:lnSpc>
              </a:pPr>
              <a:r>
                <a:rPr lang="ko-KR" altLang="en-US" sz="2395" b="1" spc="-71" dirty="0" smtClean="0">
                  <a:solidFill>
                    <a:srgbClr val="20344B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Source Han Sans KR Medium"/>
                  <a:sym typeface="Source Han Sans KR Medium"/>
                </a:rPr>
                <a:t>답변 생성 </a:t>
              </a:r>
              <a:endParaRPr lang="en-US" sz="2395" b="1" spc="-71" dirty="0">
                <a:solidFill>
                  <a:srgbClr val="20344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Source Han Sans KR Medium"/>
                <a:sym typeface="Source Han Sans KR Medium"/>
              </a:endParaRPr>
            </a:p>
          </p:txBody>
        </p:sp>
        <p:pic>
          <p:nvPicPr>
            <p:cNvPr id="43" name="그림 4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554200" y="4767006"/>
              <a:ext cx="1759351" cy="1759351"/>
            </a:xfrm>
            <a:prstGeom prst="rect">
              <a:avLst/>
            </a:prstGeom>
          </p:spPr>
        </p:pic>
      </p:grpSp>
      <p:sp>
        <p:nvSpPr>
          <p:cNvPr id="44" name="AutoShape 26"/>
          <p:cNvSpPr/>
          <p:nvPr/>
        </p:nvSpPr>
        <p:spPr>
          <a:xfrm flipV="1">
            <a:off x="13416817" y="5791714"/>
            <a:ext cx="766762" cy="1"/>
          </a:xfrm>
          <a:prstGeom prst="line">
            <a:avLst/>
          </a:prstGeom>
          <a:ln w="28575" cap="rnd">
            <a:solidFill>
              <a:srgbClr val="68BBCD"/>
            </a:solidFill>
            <a:prstDash val="solid"/>
            <a:headEnd type="none" w="sm" len="sm"/>
            <a:tailEnd type="arrow" w="med" len="sm"/>
          </a:ln>
        </p:spPr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1"/>
          <p:cNvSpPr txBox="1"/>
          <p:nvPr/>
        </p:nvSpPr>
        <p:spPr>
          <a:xfrm>
            <a:off x="609600" y="342900"/>
            <a:ext cx="12516474" cy="692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3"/>
              </a:lnSpc>
            </a:pPr>
            <a:r>
              <a:rPr lang="ko-KR" altLang="en-US" sz="3995" dirty="0" smtClean="0">
                <a:solidFill>
                  <a:srgbClr val="20344B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사용자 시나리오</a:t>
            </a:r>
            <a:endParaRPr lang="en-US" sz="3995" dirty="0">
              <a:solidFill>
                <a:srgbClr val="20344B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grpSp>
        <p:nvGrpSpPr>
          <p:cNvPr id="66" name="그룹 65"/>
          <p:cNvGrpSpPr/>
          <p:nvPr/>
        </p:nvGrpSpPr>
        <p:grpSpPr>
          <a:xfrm>
            <a:off x="8884" y="1333500"/>
            <a:ext cx="18248636" cy="8601935"/>
            <a:chOff x="-1" y="1943100"/>
            <a:chExt cx="18248636" cy="8601935"/>
          </a:xfrm>
        </p:grpSpPr>
        <p:pic>
          <p:nvPicPr>
            <p:cNvPr id="62" name="그림 6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240" y="1943100"/>
              <a:ext cx="18233395" cy="2524477"/>
            </a:xfrm>
            <a:prstGeom prst="rect">
              <a:avLst/>
            </a:prstGeom>
          </p:spPr>
        </p:pic>
        <p:pic>
          <p:nvPicPr>
            <p:cNvPr id="65" name="그림 6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" y="4381500"/>
              <a:ext cx="18248635" cy="6163535"/>
            </a:xfrm>
            <a:prstGeom prst="rect">
              <a:avLst/>
            </a:prstGeom>
          </p:spPr>
        </p:pic>
      </p:grpSp>
      <p:pic>
        <p:nvPicPr>
          <p:cNvPr id="68" name="그림 6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8000" y="4120812"/>
            <a:ext cx="6344986" cy="5791763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광주4팀_시연영상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104900"/>
            <a:ext cx="18288000" cy="10287000"/>
          </a:xfrm>
          <a:prstGeom prst="rect">
            <a:avLst/>
          </a:prstGeom>
        </p:spPr>
      </p:pic>
      <p:sp>
        <p:nvSpPr>
          <p:cNvPr id="4" name="TextBox 14"/>
          <p:cNvSpPr txBox="1"/>
          <p:nvPr/>
        </p:nvSpPr>
        <p:spPr>
          <a:xfrm>
            <a:off x="0" y="723900"/>
            <a:ext cx="18288000" cy="141045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593"/>
              </a:lnSpc>
            </a:pPr>
            <a:r>
              <a:rPr lang="ko-KR" altLang="en-US" sz="3995" dirty="0" smtClean="0">
                <a:solidFill>
                  <a:srgbClr val="20344B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        사용자 시나리오 영상</a:t>
            </a:r>
            <a:endParaRPr lang="en-US" altLang="ko-KR" sz="3995" dirty="0" smtClean="0">
              <a:solidFill>
                <a:srgbClr val="20344B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  <a:p>
            <a:pPr>
              <a:lnSpc>
                <a:spcPts val="5593"/>
              </a:lnSpc>
            </a:pPr>
            <a:endParaRPr lang="en-US" altLang="ko-KR" sz="3995" dirty="0">
              <a:solidFill>
                <a:srgbClr val="20344B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</p:spTree>
    <p:extLst>
      <p:ext uri="{BB962C8B-B14F-4D97-AF65-F5344CB8AC3E}">
        <p14:creationId xmlns:p14="http://schemas.microsoft.com/office/powerpoint/2010/main" val="1127992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1"/>
          <p:cNvSpPr txBox="1"/>
          <p:nvPr/>
        </p:nvSpPr>
        <p:spPr>
          <a:xfrm>
            <a:off x="609600" y="336395"/>
            <a:ext cx="12516474" cy="692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3"/>
              </a:lnSpc>
            </a:pPr>
            <a:r>
              <a:rPr lang="en-US" sz="3995" dirty="0" smtClean="0">
                <a:solidFill>
                  <a:srgbClr val="20344B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RAG</a:t>
            </a:r>
            <a:r>
              <a:rPr lang="ko-KR" altLang="en-US" sz="3995" dirty="0" smtClean="0">
                <a:solidFill>
                  <a:srgbClr val="20344B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의 유무 차이</a:t>
            </a:r>
            <a:endParaRPr lang="en-US" sz="3995" dirty="0">
              <a:solidFill>
                <a:srgbClr val="20344B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990600" y="1516019"/>
            <a:ext cx="6001364" cy="8489413"/>
            <a:chOff x="990600" y="1104900"/>
            <a:chExt cx="6001364" cy="8489413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0600" y="1104900"/>
              <a:ext cx="6001364" cy="8100000"/>
            </a:xfrm>
            <a:prstGeom prst="rect">
              <a:avLst/>
            </a:prstGeom>
          </p:spPr>
        </p:pic>
        <p:sp>
          <p:nvSpPr>
            <p:cNvPr id="5" name="TextBox 31"/>
            <p:cNvSpPr txBox="1"/>
            <p:nvPr/>
          </p:nvSpPr>
          <p:spPr>
            <a:xfrm>
              <a:off x="2040522" y="9253963"/>
              <a:ext cx="3901520" cy="3403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47"/>
                </a:lnSpc>
              </a:pPr>
              <a:r>
                <a:rPr lang="en-US" sz="2000" b="1" spc="-56" dirty="0" smtClean="0">
                  <a:solidFill>
                    <a:srgbClr val="20344B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Source Han Sans KR Medium"/>
                  <a:sym typeface="Source Han Sans KR Medium"/>
                </a:rPr>
                <a:t>Naive</a:t>
              </a:r>
              <a:endParaRPr lang="en-US" sz="2000" b="1" spc="-56" dirty="0">
                <a:solidFill>
                  <a:srgbClr val="20344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Source Han Sans KR Medium"/>
                <a:sym typeface="Source Han Sans KR Medium"/>
              </a:endParaRP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10591800" y="1516019"/>
            <a:ext cx="6725871" cy="8507936"/>
            <a:chOff x="10591800" y="1104900"/>
            <a:chExt cx="6725871" cy="8507936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91800" y="1104900"/>
              <a:ext cx="6725871" cy="8100585"/>
            </a:xfrm>
            <a:prstGeom prst="rect">
              <a:avLst/>
            </a:prstGeom>
          </p:spPr>
        </p:pic>
        <p:sp>
          <p:nvSpPr>
            <p:cNvPr id="7" name="TextBox 31"/>
            <p:cNvSpPr txBox="1"/>
            <p:nvPr/>
          </p:nvSpPr>
          <p:spPr>
            <a:xfrm>
              <a:off x="12003975" y="9272486"/>
              <a:ext cx="3901520" cy="3403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47"/>
                </a:lnSpc>
              </a:pPr>
              <a:r>
                <a:rPr lang="en-US" sz="2000" b="1" spc="-56" dirty="0" smtClean="0">
                  <a:solidFill>
                    <a:srgbClr val="20344B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Source Han Sans KR Medium"/>
                  <a:sym typeface="Source Han Sans KR Medium"/>
                </a:rPr>
                <a:t>Assistant</a:t>
              </a:r>
              <a:endParaRPr lang="en-US" sz="2000" b="1" spc="-56" dirty="0">
                <a:solidFill>
                  <a:srgbClr val="20344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Source Han Sans KR Medium"/>
                <a:sym typeface="Source Han Sans KR Medium"/>
              </a:endParaRPr>
            </a:p>
          </p:txBody>
        </p:sp>
      </p:grpSp>
      <p:sp>
        <p:nvSpPr>
          <p:cNvPr id="10" name="AutoShape 26"/>
          <p:cNvSpPr/>
          <p:nvPr/>
        </p:nvSpPr>
        <p:spPr>
          <a:xfrm>
            <a:off x="7848600" y="5536009"/>
            <a:ext cx="1804680" cy="1"/>
          </a:xfrm>
          <a:prstGeom prst="line">
            <a:avLst/>
          </a:prstGeom>
          <a:ln w="28575" cap="rnd">
            <a:solidFill>
              <a:srgbClr val="68BBCD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1" name="TextBox 31"/>
          <p:cNvSpPr txBox="1"/>
          <p:nvPr/>
        </p:nvSpPr>
        <p:spPr>
          <a:xfrm>
            <a:off x="7269440" y="5840809"/>
            <a:ext cx="2963000" cy="14362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47"/>
              </a:lnSpc>
            </a:pPr>
            <a:r>
              <a:rPr lang="ko-KR" altLang="en-US" sz="2000" b="1" spc="-56" dirty="0" smtClean="0">
                <a:solidFill>
                  <a:srgbClr val="20344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Source Han Sans KR Medium"/>
                <a:sym typeface="Source Han Sans KR Medium"/>
              </a:rPr>
              <a:t>장소에 관한 자세한 정보</a:t>
            </a:r>
            <a:r>
              <a:rPr lang="en-US" altLang="ko-KR" sz="2000" b="1" spc="-56" dirty="0" smtClean="0">
                <a:solidFill>
                  <a:srgbClr val="20344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Source Han Sans KR Medium"/>
                <a:sym typeface="Source Han Sans KR Medium"/>
              </a:rPr>
              <a:t>(</a:t>
            </a:r>
            <a:r>
              <a:rPr lang="ko-KR" altLang="en-US" sz="2000" b="1" spc="-56" dirty="0" smtClean="0">
                <a:solidFill>
                  <a:srgbClr val="20344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Source Han Sans KR Medium"/>
                <a:sym typeface="Source Han Sans KR Medium"/>
              </a:rPr>
              <a:t>영업시간</a:t>
            </a:r>
            <a:r>
              <a:rPr lang="en-US" altLang="ko-KR" sz="2000" b="1" spc="-56" dirty="0" smtClean="0">
                <a:solidFill>
                  <a:srgbClr val="20344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Source Han Sans KR Medium"/>
                <a:sym typeface="Source Han Sans KR Medium"/>
              </a:rPr>
              <a:t>, </a:t>
            </a:r>
            <a:r>
              <a:rPr lang="ko-KR" altLang="en-US" sz="2000" b="1" spc="-56" dirty="0" smtClean="0">
                <a:solidFill>
                  <a:srgbClr val="20344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Source Han Sans KR Medium"/>
                <a:sym typeface="Source Han Sans KR Medium"/>
              </a:rPr>
              <a:t>주소 등</a:t>
            </a:r>
            <a:r>
              <a:rPr lang="en-US" altLang="ko-KR" sz="2000" b="1" spc="-56" dirty="0" smtClean="0">
                <a:solidFill>
                  <a:srgbClr val="20344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Source Han Sans KR Medium"/>
                <a:sym typeface="Source Han Sans KR Medium"/>
              </a:rPr>
              <a:t>)</a:t>
            </a:r>
            <a:r>
              <a:rPr lang="ko-KR" altLang="en-US" sz="2000" b="1" spc="-56" dirty="0" smtClean="0">
                <a:solidFill>
                  <a:srgbClr val="20344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Source Han Sans KR Medium"/>
                <a:sym typeface="Source Han Sans KR Medium"/>
              </a:rPr>
              <a:t> 제공</a:t>
            </a:r>
            <a:endParaRPr lang="en-US" altLang="ko-KR" sz="2000" b="1" spc="-56" dirty="0" smtClean="0">
              <a:solidFill>
                <a:srgbClr val="20344B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Source Han Sans KR Medium"/>
              <a:sym typeface="Source Han Sans KR Medium"/>
            </a:endParaRPr>
          </a:p>
          <a:p>
            <a:pPr algn="ctr">
              <a:lnSpc>
                <a:spcPts val="2847"/>
              </a:lnSpc>
            </a:pPr>
            <a:r>
              <a:rPr lang="ko-KR" altLang="en-US" sz="2000" b="1" spc="-56" dirty="0" smtClean="0">
                <a:solidFill>
                  <a:srgbClr val="20344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Source Han Sans KR Medium"/>
                <a:sym typeface="Source Han Sans KR Medium"/>
              </a:rPr>
              <a:t>일정을 제공</a:t>
            </a:r>
            <a:endParaRPr lang="en-US" altLang="ko-KR" sz="2000" b="1" spc="-56" dirty="0" smtClean="0">
              <a:solidFill>
                <a:srgbClr val="20344B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Source Han Sans KR Medium"/>
              <a:sym typeface="Source Han Sans KR Medium"/>
            </a:endParaRPr>
          </a:p>
          <a:p>
            <a:pPr algn="ctr">
              <a:lnSpc>
                <a:spcPts val="2847"/>
              </a:lnSpc>
            </a:pPr>
            <a:endParaRPr lang="en-US" sz="2000" b="1" spc="-56" dirty="0">
              <a:solidFill>
                <a:srgbClr val="20344B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Source Han Sans KR Medium"/>
              <a:sym typeface="Source Han Sans KR Medium"/>
            </a:endParaRPr>
          </a:p>
        </p:txBody>
      </p:sp>
    </p:spTree>
    <p:extLst>
      <p:ext uri="{BB962C8B-B14F-4D97-AF65-F5344CB8AC3E}">
        <p14:creationId xmlns:p14="http://schemas.microsoft.com/office/powerpoint/2010/main" val="2617172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249</TotalTime>
  <Words>341</Words>
  <Application>Microsoft Office PowerPoint</Application>
  <PresentationFormat>사용자 지정</PresentationFormat>
  <Paragraphs>67</Paragraphs>
  <Slides>11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23" baseType="lpstr">
      <vt:lpstr>맑은 고딕</vt:lpstr>
      <vt:lpstr>TT Commons Pro</vt:lpstr>
      <vt:lpstr>Tlab 레트로라이프</vt:lpstr>
      <vt:lpstr>Source Han Sans KR Bold</vt:lpstr>
      <vt:lpstr>Arial</vt:lpstr>
      <vt:lpstr>Source Han Sans KR Medium</vt:lpstr>
      <vt:lpstr>나눔스퀘어 Bold</vt:lpstr>
      <vt:lpstr>나눔스퀘어</vt:lpstr>
      <vt:lpstr>나눔스퀘어 ExtraBold</vt:lpstr>
      <vt:lpstr>TT Commons Pro Bold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하늘색 파란색 심플한 깔끔한 기본 기업 회사 소개 프리젠테이션</dc:title>
  <dc:creator>SSAFY</dc:creator>
  <cp:lastModifiedBy>SSAFY</cp:lastModifiedBy>
  <cp:revision>30</cp:revision>
  <dcterms:created xsi:type="dcterms:W3CDTF">2006-08-16T00:00:00Z</dcterms:created>
  <dcterms:modified xsi:type="dcterms:W3CDTF">2025-01-02T08:27:43Z</dcterms:modified>
  <dc:identifier>DAGbBOaSuvY</dc:identifier>
</cp:coreProperties>
</file>